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0"/>
  </p:notesMasterIdLst>
  <p:sldIdLst>
    <p:sldId id="256" r:id="rId2"/>
    <p:sldId id="257" r:id="rId3"/>
    <p:sldId id="271" r:id="rId4"/>
    <p:sldId id="275" r:id="rId5"/>
    <p:sldId id="274" r:id="rId6"/>
    <p:sldId id="264" r:id="rId7"/>
    <p:sldId id="277" r:id="rId8"/>
    <p:sldId id="279" r:id="rId9"/>
  </p:sldIdLst>
  <p:sldSz cx="9144000" cy="5143500" type="screen16x9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3"/>
    <p:restoredTop sz="72201"/>
  </p:normalViewPr>
  <p:slideViewPr>
    <p:cSldViewPr snapToGrid="0">
      <p:cViewPr varScale="1">
        <p:scale>
          <a:sx n="131" d="100"/>
          <a:sy n="131" d="100"/>
        </p:scale>
        <p:origin x="2976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377691-78EF-45B5-881A-A116C6FE3F22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C5205BDC-BBAB-4EF3-AEB1-FD105517B978}">
      <dgm:prSet/>
      <dgm:spPr/>
      <dgm:t>
        <a:bodyPr/>
        <a:lstStyle/>
        <a:p>
          <a:pPr>
            <a:lnSpc>
              <a:spcPct val="150000"/>
            </a:lnSpc>
          </a:pPr>
          <a:r>
            <a:rPr lang="en-US" b="1" dirty="0"/>
            <a:t>Real-time Insights, Real-time Action:</a:t>
          </a:r>
          <a:r>
            <a:rPr lang="en-US" dirty="0"/>
            <a:t> Traditional analysis is slow. This app uses Apache Kafka for continuous data ingestion and </a:t>
          </a:r>
          <a:r>
            <a:rPr lang="en-US" dirty="0" err="1"/>
            <a:t>PySpark</a:t>
          </a:r>
          <a:r>
            <a:rPr lang="en-US" dirty="0"/>
            <a:t> for real-time analysis, allowing you to spot trends, react to events, and make informed decisions as they happen.</a:t>
          </a:r>
        </a:p>
      </dgm:t>
    </dgm:pt>
    <dgm:pt modelId="{F269566D-F327-4CFC-A057-39582B2A1EE7}" type="parTrans" cxnId="{C207B754-325C-4B9A-BFE0-2F4E3B879F94}">
      <dgm:prSet/>
      <dgm:spPr/>
      <dgm:t>
        <a:bodyPr/>
        <a:lstStyle/>
        <a:p>
          <a:pPr>
            <a:lnSpc>
              <a:spcPct val="150000"/>
            </a:lnSpc>
          </a:pPr>
          <a:endParaRPr lang="en-US"/>
        </a:p>
      </dgm:t>
    </dgm:pt>
    <dgm:pt modelId="{2B3158E2-748C-41C5-A966-62ACD882903C}" type="sibTrans" cxnId="{C207B754-325C-4B9A-BFE0-2F4E3B879F94}">
      <dgm:prSet/>
      <dgm:spPr/>
      <dgm:t>
        <a:bodyPr/>
        <a:lstStyle/>
        <a:p>
          <a:pPr>
            <a:lnSpc>
              <a:spcPct val="150000"/>
            </a:lnSpc>
          </a:pPr>
          <a:endParaRPr lang="en-US"/>
        </a:p>
      </dgm:t>
    </dgm:pt>
    <dgm:pt modelId="{40FB41CA-51F8-454A-BD15-10EEA85DCB48}">
      <dgm:prSet/>
      <dgm:spPr/>
      <dgm:t>
        <a:bodyPr/>
        <a:lstStyle/>
        <a:p>
          <a:pPr>
            <a:lnSpc>
              <a:spcPct val="150000"/>
            </a:lnSpc>
          </a:pPr>
          <a:r>
            <a:rPr lang="en-US" b="1" dirty="0"/>
            <a:t>Deeper Risk Assessment and Opportunity Detection:</a:t>
          </a:r>
          <a:r>
            <a:rPr lang="en-US" dirty="0"/>
            <a:t> Analyze streaming data to identify risks and opportunities. Monitor for price swings, gauge market sentiment, and adjust your strategy based on real-time insights. This includes detecting suspicious trading patterns that might indicate fraudulent activity.</a:t>
          </a:r>
        </a:p>
      </dgm:t>
    </dgm:pt>
    <dgm:pt modelId="{48BADED8-487C-4D0A-B6FE-0CE86B8EA96E}" type="parTrans" cxnId="{245D9939-D81C-4EB1-9C55-26AB4781D592}">
      <dgm:prSet/>
      <dgm:spPr/>
      <dgm:t>
        <a:bodyPr/>
        <a:lstStyle/>
        <a:p>
          <a:pPr>
            <a:lnSpc>
              <a:spcPct val="150000"/>
            </a:lnSpc>
          </a:pPr>
          <a:endParaRPr lang="en-US"/>
        </a:p>
      </dgm:t>
    </dgm:pt>
    <dgm:pt modelId="{33C5FD4C-1D05-48DD-951D-2BDB5A4EE8CF}" type="sibTrans" cxnId="{245D9939-D81C-4EB1-9C55-26AB4781D592}">
      <dgm:prSet/>
      <dgm:spPr/>
      <dgm:t>
        <a:bodyPr/>
        <a:lstStyle/>
        <a:p>
          <a:pPr>
            <a:lnSpc>
              <a:spcPct val="150000"/>
            </a:lnSpc>
          </a:pPr>
          <a:endParaRPr lang="en-US"/>
        </a:p>
      </dgm:t>
    </dgm:pt>
    <dgm:pt modelId="{11CFFD77-BD2C-430F-B698-673D57F5F101}">
      <dgm:prSet/>
      <dgm:spPr/>
      <dgm:t>
        <a:bodyPr/>
        <a:lstStyle/>
        <a:p>
          <a:pPr>
            <a:lnSpc>
              <a:spcPct val="150000"/>
            </a:lnSpc>
          </a:pPr>
          <a:r>
            <a:rPr lang="en-US" b="1" dirty="0"/>
            <a:t>Scalable Power for Big Data:</a:t>
          </a:r>
          <a:r>
            <a:rPr lang="en-US" dirty="0"/>
            <a:t> The market generates massive amounts of data. </a:t>
          </a:r>
          <a:r>
            <a:rPr lang="en-US" dirty="0" err="1"/>
            <a:t>PySpark's</a:t>
          </a:r>
          <a:r>
            <a:rPr lang="en-US" dirty="0"/>
            <a:t> ability to handle large datasets efficiently makes it ideal for real-time analysis. It scales to accommodate growing data streams and utilizes distributed processing for faster, more efficient analysis.</a:t>
          </a:r>
        </a:p>
      </dgm:t>
    </dgm:pt>
    <dgm:pt modelId="{9B342EE8-6DCE-4FE5-B34D-58F417E592C7}" type="parTrans" cxnId="{CEDC6EA9-1F17-4E89-89FE-0119279B9734}">
      <dgm:prSet/>
      <dgm:spPr/>
      <dgm:t>
        <a:bodyPr/>
        <a:lstStyle/>
        <a:p>
          <a:pPr>
            <a:lnSpc>
              <a:spcPct val="150000"/>
            </a:lnSpc>
          </a:pPr>
          <a:endParaRPr lang="en-US"/>
        </a:p>
      </dgm:t>
    </dgm:pt>
    <dgm:pt modelId="{8623F4D5-E8F6-44E7-9B9E-4908CAA8F3A4}" type="sibTrans" cxnId="{CEDC6EA9-1F17-4E89-89FE-0119279B9734}">
      <dgm:prSet/>
      <dgm:spPr/>
      <dgm:t>
        <a:bodyPr/>
        <a:lstStyle/>
        <a:p>
          <a:pPr>
            <a:lnSpc>
              <a:spcPct val="150000"/>
            </a:lnSpc>
          </a:pPr>
          <a:endParaRPr lang="en-US"/>
        </a:p>
      </dgm:t>
    </dgm:pt>
    <dgm:pt modelId="{C3F41F21-9692-344C-BE76-A82C4B14F4E5}" type="pres">
      <dgm:prSet presAssocID="{22377691-78EF-45B5-881A-A116C6FE3F22}" presName="vert0" presStyleCnt="0">
        <dgm:presLayoutVars>
          <dgm:dir/>
          <dgm:animOne val="branch"/>
          <dgm:animLvl val="lvl"/>
        </dgm:presLayoutVars>
      </dgm:prSet>
      <dgm:spPr/>
    </dgm:pt>
    <dgm:pt modelId="{8652F0DB-AFFD-7F4A-90BD-CDEEDB6E47A7}" type="pres">
      <dgm:prSet presAssocID="{C5205BDC-BBAB-4EF3-AEB1-FD105517B978}" presName="thickLine" presStyleLbl="alignNode1" presStyleIdx="0" presStyleCnt="3"/>
      <dgm:spPr/>
    </dgm:pt>
    <dgm:pt modelId="{F73CF508-F72D-2943-AD83-A8B47249EF2B}" type="pres">
      <dgm:prSet presAssocID="{C5205BDC-BBAB-4EF3-AEB1-FD105517B978}" presName="horz1" presStyleCnt="0"/>
      <dgm:spPr/>
    </dgm:pt>
    <dgm:pt modelId="{7B039C60-254C-124F-8BC2-529400990663}" type="pres">
      <dgm:prSet presAssocID="{C5205BDC-BBAB-4EF3-AEB1-FD105517B978}" presName="tx1" presStyleLbl="revTx" presStyleIdx="0" presStyleCnt="3"/>
      <dgm:spPr/>
    </dgm:pt>
    <dgm:pt modelId="{8D86FB4F-22CD-3F48-8981-56AF9810E159}" type="pres">
      <dgm:prSet presAssocID="{C5205BDC-BBAB-4EF3-AEB1-FD105517B978}" presName="vert1" presStyleCnt="0"/>
      <dgm:spPr/>
    </dgm:pt>
    <dgm:pt modelId="{F308A711-DD8E-464F-951E-DFB3B23885AB}" type="pres">
      <dgm:prSet presAssocID="{40FB41CA-51F8-454A-BD15-10EEA85DCB48}" presName="thickLine" presStyleLbl="alignNode1" presStyleIdx="1" presStyleCnt="3"/>
      <dgm:spPr/>
    </dgm:pt>
    <dgm:pt modelId="{A2321ECD-20E1-CA43-9DE6-74F0D4657299}" type="pres">
      <dgm:prSet presAssocID="{40FB41CA-51F8-454A-BD15-10EEA85DCB48}" presName="horz1" presStyleCnt="0"/>
      <dgm:spPr/>
    </dgm:pt>
    <dgm:pt modelId="{6C5F8216-FC2E-AA43-B645-FE967CF62D02}" type="pres">
      <dgm:prSet presAssocID="{40FB41CA-51F8-454A-BD15-10EEA85DCB48}" presName="tx1" presStyleLbl="revTx" presStyleIdx="1" presStyleCnt="3"/>
      <dgm:spPr/>
    </dgm:pt>
    <dgm:pt modelId="{49E49BFA-3867-E44E-9DA6-FA023989EC7D}" type="pres">
      <dgm:prSet presAssocID="{40FB41CA-51F8-454A-BD15-10EEA85DCB48}" presName="vert1" presStyleCnt="0"/>
      <dgm:spPr/>
    </dgm:pt>
    <dgm:pt modelId="{A678285F-A7B8-EC42-B4E6-F78F7D8FF1F5}" type="pres">
      <dgm:prSet presAssocID="{11CFFD77-BD2C-430F-B698-673D57F5F101}" presName="thickLine" presStyleLbl="alignNode1" presStyleIdx="2" presStyleCnt="3"/>
      <dgm:spPr/>
    </dgm:pt>
    <dgm:pt modelId="{4FA463F1-AF92-3942-839C-AFC732DDBF29}" type="pres">
      <dgm:prSet presAssocID="{11CFFD77-BD2C-430F-B698-673D57F5F101}" presName="horz1" presStyleCnt="0"/>
      <dgm:spPr/>
    </dgm:pt>
    <dgm:pt modelId="{1AEBF34B-3F6C-4345-8104-9F8E1BCBCB4A}" type="pres">
      <dgm:prSet presAssocID="{11CFFD77-BD2C-430F-B698-673D57F5F101}" presName="tx1" presStyleLbl="revTx" presStyleIdx="2" presStyleCnt="3"/>
      <dgm:spPr/>
    </dgm:pt>
    <dgm:pt modelId="{C7F73101-3A88-6446-8479-CE340412318D}" type="pres">
      <dgm:prSet presAssocID="{11CFFD77-BD2C-430F-B698-673D57F5F101}" presName="vert1" presStyleCnt="0"/>
      <dgm:spPr/>
    </dgm:pt>
  </dgm:ptLst>
  <dgm:cxnLst>
    <dgm:cxn modelId="{245D9939-D81C-4EB1-9C55-26AB4781D592}" srcId="{22377691-78EF-45B5-881A-A116C6FE3F22}" destId="{40FB41CA-51F8-454A-BD15-10EEA85DCB48}" srcOrd="1" destOrd="0" parTransId="{48BADED8-487C-4D0A-B6FE-0CE86B8EA96E}" sibTransId="{33C5FD4C-1D05-48DD-951D-2BDB5A4EE8CF}"/>
    <dgm:cxn modelId="{C207B754-325C-4B9A-BFE0-2F4E3B879F94}" srcId="{22377691-78EF-45B5-881A-A116C6FE3F22}" destId="{C5205BDC-BBAB-4EF3-AEB1-FD105517B978}" srcOrd="0" destOrd="0" parTransId="{F269566D-F327-4CFC-A057-39582B2A1EE7}" sibTransId="{2B3158E2-748C-41C5-A966-62ACD882903C}"/>
    <dgm:cxn modelId="{0BFAFE94-E711-884E-AF33-2FEB3EA5991A}" type="presOf" srcId="{11CFFD77-BD2C-430F-B698-673D57F5F101}" destId="{1AEBF34B-3F6C-4345-8104-9F8E1BCBCB4A}" srcOrd="0" destOrd="0" presId="urn:microsoft.com/office/officeart/2008/layout/LinedList"/>
    <dgm:cxn modelId="{9E44DD97-E225-FC4D-9983-37AFFEBE2E0B}" type="presOf" srcId="{22377691-78EF-45B5-881A-A116C6FE3F22}" destId="{C3F41F21-9692-344C-BE76-A82C4B14F4E5}" srcOrd="0" destOrd="0" presId="urn:microsoft.com/office/officeart/2008/layout/LinedList"/>
    <dgm:cxn modelId="{CEDC6EA9-1F17-4E89-89FE-0119279B9734}" srcId="{22377691-78EF-45B5-881A-A116C6FE3F22}" destId="{11CFFD77-BD2C-430F-B698-673D57F5F101}" srcOrd="2" destOrd="0" parTransId="{9B342EE8-6DCE-4FE5-B34D-58F417E592C7}" sibTransId="{8623F4D5-E8F6-44E7-9B9E-4908CAA8F3A4}"/>
    <dgm:cxn modelId="{01CAFFAF-81E5-6248-8896-A0C0B00813FB}" type="presOf" srcId="{40FB41CA-51F8-454A-BD15-10EEA85DCB48}" destId="{6C5F8216-FC2E-AA43-B645-FE967CF62D02}" srcOrd="0" destOrd="0" presId="urn:microsoft.com/office/officeart/2008/layout/LinedList"/>
    <dgm:cxn modelId="{8570ADEE-662A-1346-9B34-19081318239E}" type="presOf" srcId="{C5205BDC-BBAB-4EF3-AEB1-FD105517B978}" destId="{7B039C60-254C-124F-8BC2-529400990663}" srcOrd="0" destOrd="0" presId="urn:microsoft.com/office/officeart/2008/layout/LinedList"/>
    <dgm:cxn modelId="{13AB4A42-022C-E24A-8295-B200BC08A317}" type="presParOf" srcId="{C3F41F21-9692-344C-BE76-A82C4B14F4E5}" destId="{8652F0DB-AFFD-7F4A-90BD-CDEEDB6E47A7}" srcOrd="0" destOrd="0" presId="urn:microsoft.com/office/officeart/2008/layout/LinedList"/>
    <dgm:cxn modelId="{12051D9E-B938-7746-BA90-107555D032ED}" type="presParOf" srcId="{C3F41F21-9692-344C-BE76-A82C4B14F4E5}" destId="{F73CF508-F72D-2943-AD83-A8B47249EF2B}" srcOrd="1" destOrd="0" presId="urn:microsoft.com/office/officeart/2008/layout/LinedList"/>
    <dgm:cxn modelId="{733F6E89-816E-0046-8789-3581456548B8}" type="presParOf" srcId="{F73CF508-F72D-2943-AD83-A8B47249EF2B}" destId="{7B039C60-254C-124F-8BC2-529400990663}" srcOrd="0" destOrd="0" presId="urn:microsoft.com/office/officeart/2008/layout/LinedList"/>
    <dgm:cxn modelId="{05315420-8400-8040-85FF-BA3EDB714C45}" type="presParOf" srcId="{F73CF508-F72D-2943-AD83-A8B47249EF2B}" destId="{8D86FB4F-22CD-3F48-8981-56AF9810E159}" srcOrd="1" destOrd="0" presId="urn:microsoft.com/office/officeart/2008/layout/LinedList"/>
    <dgm:cxn modelId="{D76A17EB-5491-904E-B134-4461BE4C40BE}" type="presParOf" srcId="{C3F41F21-9692-344C-BE76-A82C4B14F4E5}" destId="{F308A711-DD8E-464F-951E-DFB3B23885AB}" srcOrd="2" destOrd="0" presId="urn:microsoft.com/office/officeart/2008/layout/LinedList"/>
    <dgm:cxn modelId="{FFF11A42-3804-B04F-8D64-ACB001CBC701}" type="presParOf" srcId="{C3F41F21-9692-344C-BE76-A82C4B14F4E5}" destId="{A2321ECD-20E1-CA43-9DE6-74F0D4657299}" srcOrd="3" destOrd="0" presId="urn:microsoft.com/office/officeart/2008/layout/LinedList"/>
    <dgm:cxn modelId="{BEF0EDB3-92E1-4D44-ADA1-A12CBA51F82E}" type="presParOf" srcId="{A2321ECD-20E1-CA43-9DE6-74F0D4657299}" destId="{6C5F8216-FC2E-AA43-B645-FE967CF62D02}" srcOrd="0" destOrd="0" presId="urn:microsoft.com/office/officeart/2008/layout/LinedList"/>
    <dgm:cxn modelId="{29CA2CBE-3FE3-FF42-B696-80818512BBE3}" type="presParOf" srcId="{A2321ECD-20E1-CA43-9DE6-74F0D4657299}" destId="{49E49BFA-3867-E44E-9DA6-FA023989EC7D}" srcOrd="1" destOrd="0" presId="urn:microsoft.com/office/officeart/2008/layout/LinedList"/>
    <dgm:cxn modelId="{A15E11DA-5ECB-9B4B-98C6-ACFAAC180E5A}" type="presParOf" srcId="{C3F41F21-9692-344C-BE76-A82C4B14F4E5}" destId="{A678285F-A7B8-EC42-B4E6-F78F7D8FF1F5}" srcOrd="4" destOrd="0" presId="urn:microsoft.com/office/officeart/2008/layout/LinedList"/>
    <dgm:cxn modelId="{41F17367-2BED-7549-AE50-646B8B26ED1D}" type="presParOf" srcId="{C3F41F21-9692-344C-BE76-A82C4B14F4E5}" destId="{4FA463F1-AF92-3942-839C-AFC732DDBF29}" srcOrd="5" destOrd="0" presId="urn:microsoft.com/office/officeart/2008/layout/LinedList"/>
    <dgm:cxn modelId="{A7F03CCA-B1BD-3244-BE42-EDE05BACC8C4}" type="presParOf" srcId="{4FA463F1-AF92-3942-839C-AFC732DDBF29}" destId="{1AEBF34B-3F6C-4345-8104-9F8E1BCBCB4A}" srcOrd="0" destOrd="0" presId="urn:microsoft.com/office/officeart/2008/layout/LinedList"/>
    <dgm:cxn modelId="{504BE7CC-F4D5-434C-8192-E5CD3B5E7D7E}" type="presParOf" srcId="{4FA463F1-AF92-3942-839C-AFC732DDBF29}" destId="{C7F73101-3A88-6446-8479-CE340412318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0AF9B3-F12A-4340-A44D-2DDA282D0FCE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58E466F-2EF7-4512-BB44-A6C848D51EC8}">
      <dgm:prSet/>
      <dgm:spPr/>
      <dgm:t>
        <a:bodyPr/>
        <a:lstStyle/>
        <a:p>
          <a:r>
            <a:rPr lang="en-IL" dirty="0"/>
            <a:t>Calculate short interest – in the current time </a:t>
          </a:r>
          <a:endParaRPr lang="en-US" dirty="0"/>
        </a:p>
      </dgm:t>
    </dgm:pt>
    <dgm:pt modelId="{CE7E761B-6AE2-47C3-9F18-3DC129E39E99}" type="parTrans" cxnId="{4D3917BA-ABB4-4109-AC5D-8347248382A6}">
      <dgm:prSet/>
      <dgm:spPr/>
      <dgm:t>
        <a:bodyPr/>
        <a:lstStyle/>
        <a:p>
          <a:endParaRPr lang="en-US"/>
        </a:p>
      </dgm:t>
    </dgm:pt>
    <dgm:pt modelId="{2205E403-D51D-4ED0-9246-F1704C7F58BB}" type="sibTrans" cxnId="{4D3917BA-ABB4-4109-AC5D-8347248382A6}">
      <dgm:prSet/>
      <dgm:spPr/>
      <dgm:t>
        <a:bodyPr/>
        <a:lstStyle/>
        <a:p>
          <a:endParaRPr lang="en-US"/>
        </a:p>
      </dgm:t>
    </dgm:pt>
    <dgm:pt modelId="{062E124F-DD0B-43E4-A884-ECA73A8253CD}">
      <dgm:prSet/>
      <dgm:spPr/>
      <dgm:t>
        <a:bodyPr/>
        <a:lstStyle/>
        <a:p>
          <a:r>
            <a:rPr lang="en-US" b="0" i="0" u="none" dirty="0"/>
            <a:t>Analyzing daily industry growth using a heatmap graph</a:t>
          </a:r>
          <a:endParaRPr lang="en-US" dirty="0"/>
        </a:p>
      </dgm:t>
    </dgm:pt>
    <dgm:pt modelId="{F7A7C357-AA45-4F5C-8EE1-EB1C0EC195F2}" type="parTrans" cxnId="{4ACB901B-ED5A-42D6-B2AF-DE3E0AB47C3F}">
      <dgm:prSet/>
      <dgm:spPr/>
      <dgm:t>
        <a:bodyPr/>
        <a:lstStyle/>
        <a:p>
          <a:endParaRPr lang="en-US"/>
        </a:p>
      </dgm:t>
    </dgm:pt>
    <dgm:pt modelId="{60FD67DD-ADA0-45C7-9572-9C7FB99484D3}" type="sibTrans" cxnId="{4ACB901B-ED5A-42D6-B2AF-DE3E0AB47C3F}">
      <dgm:prSet/>
      <dgm:spPr/>
      <dgm:t>
        <a:bodyPr/>
        <a:lstStyle/>
        <a:p>
          <a:endParaRPr lang="en-US"/>
        </a:p>
      </dgm:t>
    </dgm:pt>
    <dgm:pt modelId="{64FAEB5C-BB26-440D-B8AD-414E5286E854}">
      <dgm:prSet/>
      <dgm:spPr/>
      <dgm:t>
        <a:bodyPr/>
        <a:lstStyle/>
        <a:p>
          <a:r>
            <a:rPr lang="en-US" dirty="0"/>
            <a:t>T</a:t>
          </a:r>
          <a:r>
            <a:rPr lang="en-IL" dirty="0"/>
            <a:t>ransaction type d</a:t>
          </a:r>
          <a:r>
            <a:rPr lang="en-US" dirty="0" err="1"/>
            <a:t>ispla</a:t>
          </a:r>
          <a:r>
            <a:rPr lang="en-IL" dirty="0"/>
            <a:t>ying (buy, short, sel)</a:t>
          </a:r>
          <a:endParaRPr lang="en-US" dirty="0"/>
        </a:p>
      </dgm:t>
    </dgm:pt>
    <dgm:pt modelId="{83088432-876F-4B6D-8849-C4EFAF61C973}" type="parTrans" cxnId="{CB1B8189-E606-4F62-96BF-2DC62BF14ACF}">
      <dgm:prSet/>
      <dgm:spPr/>
      <dgm:t>
        <a:bodyPr/>
        <a:lstStyle/>
        <a:p>
          <a:endParaRPr lang="en-US"/>
        </a:p>
      </dgm:t>
    </dgm:pt>
    <dgm:pt modelId="{6BD02A06-3CAA-4FC2-9CB7-42A358E95996}" type="sibTrans" cxnId="{CB1B8189-E606-4F62-96BF-2DC62BF14ACF}">
      <dgm:prSet/>
      <dgm:spPr/>
      <dgm:t>
        <a:bodyPr/>
        <a:lstStyle/>
        <a:p>
          <a:endParaRPr lang="en-US"/>
        </a:p>
      </dgm:t>
    </dgm:pt>
    <dgm:pt modelId="{6FC2244E-1F3F-46DB-A3E8-7FD29E21A65A}">
      <dgm:prSet/>
      <dgm:spPr/>
      <dgm:t>
        <a:bodyPr/>
        <a:lstStyle/>
        <a:p>
          <a:r>
            <a:rPr lang="en-US" b="0" i="0" dirty="0"/>
            <a:t>Calculate the day’s volume for each stock</a:t>
          </a:r>
          <a:r>
            <a:rPr lang="en-US" dirty="0"/>
            <a:t>.</a:t>
          </a:r>
        </a:p>
      </dgm:t>
    </dgm:pt>
    <dgm:pt modelId="{2686C32F-6749-43AF-8BED-B5D64DC2E9DE}" type="parTrans" cxnId="{21A6242E-37D8-4CAB-B7EA-785730AF9BBE}">
      <dgm:prSet/>
      <dgm:spPr/>
      <dgm:t>
        <a:bodyPr/>
        <a:lstStyle/>
        <a:p>
          <a:endParaRPr lang="en-US"/>
        </a:p>
      </dgm:t>
    </dgm:pt>
    <dgm:pt modelId="{9B557AC9-00FC-409C-833D-A0CB6D0DB046}" type="sibTrans" cxnId="{21A6242E-37D8-4CAB-B7EA-785730AF9BBE}">
      <dgm:prSet/>
      <dgm:spPr/>
      <dgm:t>
        <a:bodyPr/>
        <a:lstStyle/>
        <a:p>
          <a:endParaRPr lang="en-US"/>
        </a:p>
      </dgm:t>
    </dgm:pt>
    <dgm:pt modelId="{B5F0F90F-3046-4BF4-A2A3-9774774869FF}">
      <dgm:prSet/>
      <dgm:spPr/>
      <dgm:t>
        <a:bodyPr/>
        <a:lstStyle/>
        <a:p>
          <a:r>
            <a:rPr lang="en-US" b="0" i="0" u="none" dirty="0"/>
            <a:t>Identify the stock with the highest average trading volume.</a:t>
          </a:r>
          <a:endParaRPr lang="en-US" dirty="0"/>
        </a:p>
      </dgm:t>
    </dgm:pt>
    <dgm:pt modelId="{9C30F053-5FAC-4746-8CB8-6B8F71C4ADD4}" type="parTrans" cxnId="{9FA4B8B6-F171-42AC-9147-9A60D82FA36E}">
      <dgm:prSet/>
      <dgm:spPr/>
      <dgm:t>
        <a:bodyPr/>
        <a:lstStyle/>
        <a:p>
          <a:endParaRPr lang="en-US"/>
        </a:p>
      </dgm:t>
    </dgm:pt>
    <dgm:pt modelId="{9393C024-30C0-43DE-944F-F19E10CD987A}" type="sibTrans" cxnId="{9FA4B8B6-F171-42AC-9147-9A60D82FA36E}">
      <dgm:prSet/>
      <dgm:spPr/>
      <dgm:t>
        <a:bodyPr/>
        <a:lstStyle/>
        <a:p>
          <a:endParaRPr lang="en-US"/>
        </a:p>
      </dgm:t>
    </dgm:pt>
    <dgm:pt modelId="{1B090780-60BC-474C-863B-F08FAF24DDDC}">
      <dgm:prSet/>
      <dgm:spPr/>
      <dgm:t>
        <a:bodyPr/>
        <a:lstStyle/>
        <a:p>
          <a:r>
            <a:rPr lang="en-US" dirty="0"/>
            <a:t>Heat map of the growing technologies market (Crypto, AI, Green Energy)</a:t>
          </a:r>
        </a:p>
      </dgm:t>
    </dgm:pt>
    <dgm:pt modelId="{EE475029-1B9B-4D6D-B21B-20E1BBA46498}" type="parTrans" cxnId="{55A06ECA-5E3E-4827-8FFD-FDC795942425}">
      <dgm:prSet/>
      <dgm:spPr/>
      <dgm:t>
        <a:bodyPr/>
        <a:lstStyle/>
        <a:p>
          <a:endParaRPr lang="en-US"/>
        </a:p>
      </dgm:t>
    </dgm:pt>
    <dgm:pt modelId="{BAE52449-5CDB-4DD6-A19C-08A902D599A9}" type="sibTrans" cxnId="{55A06ECA-5E3E-4827-8FFD-FDC795942425}">
      <dgm:prSet/>
      <dgm:spPr/>
      <dgm:t>
        <a:bodyPr/>
        <a:lstStyle/>
        <a:p>
          <a:endParaRPr lang="en-US"/>
        </a:p>
      </dgm:t>
    </dgm:pt>
    <dgm:pt modelId="{D58D1584-5684-42E5-A258-D854D629407B}">
      <dgm:prSet/>
      <dgm:spPr/>
      <dgm:t>
        <a:bodyPr/>
        <a:lstStyle/>
        <a:p>
          <a:r>
            <a:rPr lang="en-US" b="0" i="0" u="none" dirty="0"/>
            <a:t>Display a heatmap showing the locations of growing companies by country.</a:t>
          </a:r>
          <a:endParaRPr lang="en-US" dirty="0"/>
        </a:p>
      </dgm:t>
    </dgm:pt>
    <dgm:pt modelId="{BF2C6F74-DDE3-4660-9A49-50FAA3D471B6}" type="parTrans" cxnId="{8418B8EB-3E0A-4D36-848F-C00308854226}">
      <dgm:prSet/>
      <dgm:spPr/>
      <dgm:t>
        <a:bodyPr/>
        <a:lstStyle/>
        <a:p>
          <a:endParaRPr lang="en-US"/>
        </a:p>
      </dgm:t>
    </dgm:pt>
    <dgm:pt modelId="{3CACEE45-954D-4206-87D5-BB466B79CEDF}" type="sibTrans" cxnId="{8418B8EB-3E0A-4D36-848F-C00308854226}">
      <dgm:prSet/>
      <dgm:spPr/>
      <dgm:t>
        <a:bodyPr/>
        <a:lstStyle/>
        <a:p>
          <a:endParaRPr lang="en-US"/>
        </a:p>
      </dgm:t>
    </dgm:pt>
    <dgm:pt modelId="{C701111B-15ED-CF41-BFF3-D1851C8E5819}" type="pres">
      <dgm:prSet presAssocID="{210AF9B3-F12A-4340-A44D-2DDA282D0FCE}" presName="diagram" presStyleCnt="0">
        <dgm:presLayoutVars>
          <dgm:dir/>
          <dgm:resizeHandles val="exact"/>
        </dgm:presLayoutVars>
      </dgm:prSet>
      <dgm:spPr/>
    </dgm:pt>
    <dgm:pt modelId="{E5DEE4D9-6A89-9B40-A23D-23045EA49FCB}" type="pres">
      <dgm:prSet presAssocID="{958E466F-2EF7-4512-BB44-A6C848D51EC8}" presName="node" presStyleLbl="node1" presStyleIdx="0" presStyleCnt="7">
        <dgm:presLayoutVars>
          <dgm:bulletEnabled val="1"/>
        </dgm:presLayoutVars>
      </dgm:prSet>
      <dgm:spPr/>
    </dgm:pt>
    <dgm:pt modelId="{F640D4B4-7539-2D4A-8B8B-D0622BA87FCB}" type="pres">
      <dgm:prSet presAssocID="{2205E403-D51D-4ED0-9246-F1704C7F58BB}" presName="sibTrans" presStyleCnt="0"/>
      <dgm:spPr/>
    </dgm:pt>
    <dgm:pt modelId="{55BD6362-FB01-2945-8E35-FC42A1492BBD}" type="pres">
      <dgm:prSet presAssocID="{062E124F-DD0B-43E4-A884-ECA73A8253CD}" presName="node" presStyleLbl="node1" presStyleIdx="1" presStyleCnt="7">
        <dgm:presLayoutVars>
          <dgm:bulletEnabled val="1"/>
        </dgm:presLayoutVars>
      </dgm:prSet>
      <dgm:spPr/>
    </dgm:pt>
    <dgm:pt modelId="{CD9C352A-21EB-D040-A793-A5D14637C01D}" type="pres">
      <dgm:prSet presAssocID="{60FD67DD-ADA0-45C7-9572-9C7FB99484D3}" presName="sibTrans" presStyleCnt="0"/>
      <dgm:spPr/>
    </dgm:pt>
    <dgm:pt modelId="{30030AD3-C148-D144-9D0C-DC6AB600C627}" type="pres">
      <dgm:prSet presAssocID="{64FAEB5C-BB26-440D-B8AD-414E5286E854}" presName="node" presStyleLbl="node1" presStyleIdx="2" presStyleCnt="7">
        <dgm:presLayoutVars>
          <dgm:bulletEnabled val="1"/>
        </dgm:presLayoutVars>
      </dgm:prSet>
      <dgm:spPr/>
    </dgm:pt>
    <dgm:pt modelId="{DB1A4A7E-A1D1-4346-BD13-E85E30010F5F}" type="pres">
      <dgm:prSet presAssocID="{6BD02A06-3CAA-4FC2-9CB7-42A358E95996}" presName="sibTrans" presStyleCnt="0"/>
      <dgm:spPr/>
    </dgm:pt>
    <dgm:pt modelId="{0D200A7A-BD8C-0542-A412-5F6DD08BBDF1}" type="pres">
      <dgm:prSet presAssocID="{6FC2244E-1F3F-46DB-A3E8-7FD29E21A65A}" presName="node" presStyleLbl="node1" presStyleIdx="3" presStyleCnt="7">
        <dgm:presLayoutVars>
          <dgm:bulletEnabled val="1"/>
        </dgm:presLayoutVars>
      </dgm:prSet>
      <dgm:spPr/>
    </dgm:pt>
    <dgm:pt modelId="{8F90C63D-99A9-0045-BAE8-775135AFEA7A}" type="pres">
      <dgm:prSet presAssocID="{9B557AC9-00FC-409C-833D-A0CB6D0DB046}" presName="sibTrans" presStyleCnt="0"/>
      <dgm:spPr/>
    </dgm:pt>
    <dgm:pt modelId="{A3DB4CD6-65CD-5E47-9C61-59F0680E6937}" type="pres">
      <dgm:prSet presAssocID="{B5F0F90F-3046-4BF4-A2A3-9774774869FF}" presName="node" presStyleLbl="node1" presStyleIdx="4" presStyleCnt="7">
        <dgm:presLayoutVars>
          <dgm:bulletEnabled val="1"/>
        </dgm:presLayoutVars>
      </dgm:prSet>
      <dgm:spPr/>
    </dgm:pt>
    <dgm:pt modelId="{B9AD2A60-A1FE-2748-AA02-F6407377E7EE}" type="pres">
      <dgm:prSet presAssocID="{9393C024-30C0-43DE-944F-F19E10CD987A}" presName="sibTrans" presStyleCnt="0"/>
      <dgm:spPr/>
    </dgm:pt>
    <dgm:pt modelId="{4911E163-7346-6042-9A51-4E4F4571CEC3}" type="pres">
      <dgm:prSet presAssocID="{1B090780-60BC-474C-863B-F08FAF24DDDC}" presName="node" presStyleLbl="node1" presStyleIdx="5" presStyleCnt="7">
        <dgm:presLayoutVars>
          <dgm:bulletEnabled val="1"/>
        </dgm:presLayoutVars>
      </dgm:prSet>
      <dgm:spPr/>
    </dgm:pt>
    <dgm:pt modelId="{38FA54D9-AF67-0049-8428-190A6B119EDE}" type="pres">
      <dgm:prSet presAssocID="{BAE52449-5CDB-4DD6-A19C-08A902D599A9}" presName="sibTrans" presStyleCnt="0"/>
      <dgm:spPr/>
    </dgm:pt>
    <dgm:pt modelId="{FF67D892-42E4-BB4F-84D1-E021390C9F5F}" type="pres">
      <dgm:prSet presAssocID="{D58D1584-5684-42E5-A258-D854D629407B}" presName="node" presStyleLbl="node1" presStyleIdx="6" presStyleCnt="7">
        <dgm:presLayoutVars>
          <dgm:bulletEnabled val="1"/>
        </dgm:presLayoutVars>
      </dgm:prSet>
      <dgm:spPr/>
    </dgm:pt>
  </dgm:ptLst>
  <dgm:cxnLst>
    <dgm:cxn modelId="{E3127A0C-D131-9440-BBBD-6D87D89059EE}" type="presOf" srcId="{64FAEB5C-BB26-440D-B8AD-414E5286E854}" destId="{30030AD3-C148-D144-9D0C-DC6AB600C627}" srcOrd="0" destOrd="0" presId="urn:microsoft.com/office/officeart/2005/8/layout/default"/>
    <dgm:cxn modelId="{4ACB901B-ED5A-42D6-B2AF-DE3E0AB47C3F}" srcId="{210AF9B3-F12A-4340-A44D-2DDA282D0FCE}" destId="{062E124F-DD0B-43E4-A884-ECA73A8253CD}" srcOrd="1" destOrd="0" parTransId="{F7A7C357-AA45-4F5C-8EE1-EB1C0EC195F2}" sibTransId="{60FD67DD-ADA0-45C7-9572-9C7FB99484D3}"/>
    <dgm:cxn modelId="{21CD3C2B-BCA9-FF49-9EA9-8CD18F6C0D2D}" type="presOf" srcId="{B5F0F90F-3046-4BF4-A2A3-9774774869FF}" destId="{A3DB4CD6-65CD-5E47-9C61-59F0680E6937}" srcOrd="0" destOrd="0" presId="urn:microsoft.com/office/officeart/2005/8/layout/default"/>
    <dgm:cxn modelId="{21A6242E-37D8-4CAB-B7EA-785730AF9BBE}" srcId="{210AF9B3-F12A-4340-A44D-2DDA282D0FCE}" destId="{6FC2244E-1F3F-46DB-A3E8-7FD29E21A65A}" srcOrd="3" destOrd="0" parTransId="{2686C32F-6749-43AF-8BED-B5D64DC2E9DE}" sibTransId="{9B557AC9-00FC-409C-833D-A0CB6D0DB046}"/>
    <dgm:cxn modelId="{CB1B8189-E606-4F62-96BF-2DC62BF14ACF}" srcId="{210AF9B3-F12A-4340-A44D-2DDA282D0FCE}" destId="{64FAEB5C-BB26-440D-B8AD-414E5286E854}" srcOrd="2" destOrd="0" parTransId="{83088432-876F-4B6D-8849-C4EFAF61C973}" sibTransId="{6BD02A06-3CAA-4FC2-9CB7-42A358E95996}"/>
    <dgm:cxn modelId="{D631A28A-62D4-F441-A5C6-25C44893ED70}" type="presOf" srcId="{6FC2244E-1F3F-46DB-A3E8-7FD29E21A65A}" destId="{0D200A7A-BD8C-0542-A412-5F6DD08BBDF1}" srcOrd="0" destOrd="0" presId="urn:microsoft.com/office/officeart/2005/8/layout/default"/>
    <dgm:cxn modelId="{5A21EAA5-4A8A-464E-B806-D6799633F47B}" type="presOf" srcId="{062E124F-DD0B-43E4-A884-ECA73A8253CD}" destId="{55BD6362-FB01-2945-8E35-FC42A1492BBD}" srcOrd="0" destOrd="0" presId="urn:microsoft.com/office/officeart/2005/8/layout/default"/>
    <dgm:cxn modelId="{4F76A9B0-E72B-B849-94FC-1E7374934FD5}" type="presOf" srcId="{210AF9B3-F12A-4340-A44D-2DDA282D0FCE}" destId="{C701111B-15ED-CF41-BFF3-D1851C8E5819}" srcOrd="0" destOrd="0" presId="urn:microsoft.com/office/officeart/2005/8/layout/default"/>
    <dgm:cxn modelId="{9FA4B8B6-F171-42AC-9147-9A60D82FA36E}" srcId="{210AF9B3-F12A-4340-A44D-2DDA282D0FCE}" destId="{B5F0F90F-3046-4BF4-A2A3-9774774869FF}" srcOrd="4" destOrd="0" parTransId="{9C30F053-5FAC-4746-8CB8-6B8F71C4ADD4}" sibTransId="{9393C024-30C0-43DE-944F-F19E10CD987A}"/>
    <dgm:cxn modelId="{4D3917BA-ABB4-4109-AC5D-8347248382A6}" srcId="{210AF9B3-F12A-4340-A44D-2DDA282D0FCE}" destId="{958E466F-2EF7-4512-BB44-A6C848D51EC8}" srcOrd="0" destOrd="0" parTransId="{CE7E761B-6AE2-47C3-9F18-3DC129E39E99}" sibTransId="{2205E403-D51D-4ED0-9246-F1704C7F58BB}"/>
    <dgm:cxn modelId="{BFC9AEC3-CBD7-AF41-A355-0FD239C97B92}" type="presOf" srcId="{1B090780-60BC-474C-863B-F08FAF24DDDC}" destId="{4911E163-7346-6042-9A51-4E4F4571CEC3}" srcOrd="0" destOrd="0" presId="urn:microsoft.com/office/officeart/2005/8/layout/default"/>
    <dgm:cxn modelId="{085367C7-EE6E-294F-AC41-DBA126CDD317}" type="presOf" srcId="{958E466F-2EF7-4512-BB44-A6C848D51EC8}" destId="{E5DEE4D9-6A89-9B40-A23D-23045EA49FCB}" srcOrd="0" destOrd="0" presId="urn:microsoft.com/office/officeart/2005/8/layout/default"/>
    <dgm:cxn modelId="{55A06ECA-5E3E-4827-8FFD-FDC795942425}" srcId="{210AF9B3-F12A-4340-A44D-2DDA282D0FCE}" destId="{1B090780-60BC-474C-863B-F08FAF24DDDC}" srcOrd="5" destOrd="0" parTransId="{EE475029-1B9B-4D6D-B21B-20E1BBA46498}" sibTransId="{BAE52449-5CDB-4DD6-A19C-08A902D599A9}"/>
    <dgm:cxn modelId="{EA722CDC-3C4B-D94D-9FFF-67DD8A8B0E04}" type="presOf" srcId="{D58D1584-5684-42E5-A258-D854D629407B}" destId="{FF67D892-42E4-BB4F-84D1-E021390C9F5F}" srcOrd="0" destOrd="0" presId="urn:microsoft.com/office/officeart/2005/8/layout/default"/>
    <dgm:cxn modelId="{8418B8EB-3E0A-4D36-848F-C00308854226}" srcId="{210AF9B3-F12A-4340-A44D-2DDA282D0FCE}" destId="{D58D1584-5684-42E5-A258-D854D629407B}" srcOrd="6" destOrd="0" parTransId="{BF2C6F74-DDE3-4660-9A49-50FAA3D471B6}" sibTransId="{3CACEE45-954D-4206-87D5-BB466B79CEDF}"/>
    <dgm:cxn modelId="{4F6785C6-21FD-5242-B1BE-8BA489AEE9AC}" type="presParOf" srcId="{C701111B-15ED-CF41-BFF3-D1851C8E5819}" destId="{E5DEE4D9-6A89-9B40-A23D-23045EA49FCB}" srcOrd="0" destOrd="0" presId="urn:microsoft.com/office/officeart/2005/8/layout/default"/>
    <dgm:cxn modelId="{9479CADB-70E5-1C4D-82B6-8459020DB976}" type="presParOf" srcId="{C701111B-15ED-CF41-BFF3-D1851C8E5819}" destId="{F640D4B4-7539-2D4A-8B8B-D0622BA87FCB}" srcOrd="1" destOrd="0" presId="urn:microsoft.com/office/officeart/2005/8/layout/default"/>
    <dgm:cxn modelId="{AECEFD91-92D7-3B4E-9253-6C6004C49B0E}" type="presParOf" srcId="{C701111B-15ED-CF41-BFF3-D1851C8E5819}" destId="{55BD6362-FB01-2945-8E35-FC42A1492BBD}" srcOrd="2" destOrd="0" presId="urn:microsoft.com/office/officeart/2005/8/layout/default"/>
    <dgm:cxn modelId="{11735850-992A-DA42-9E5F-97BE2E4D54F2}" type="presParOf" srcId="{C701111B-15ED-CF41-BFF3-D1851C8E5819}" destId="{CD9C352A-21EB-D040-A793-A5D14637C01D}" srcOrd="3" destOrd="0" presId="urn:microsoft.com/office/officeart/2005/8/layout/default"/>
    <dgm:cxn modelId="{7CC6D284-17D4-004D-BA5F-E621C7BB8145}" type="presParOf" srcId="{C701111B-15ED-CF41-BFF3-D1851C8E5819}" destId="{30030AD3-C148-D144-9D0C-DC6AB600C627}" srcOrd="4" destOrd="0" presId="urn:microsoft.com/office/officeart/2005/8/layout/default"/>
    <dgm:cxn modelId="{1E4A5D44-2005-6D47-9A26-70D4386D0AFD}" type="presParOf" srcId="{C701111B-15ED-CF41-BFF3-D1851C8E5819}" destId="{DB1A4A7E-A1D1-4346-BD13-E85E30010F5F}" srcOrd="5" destOrd="0" presId="urn:microsoft.com/office/officeart/2005/8/layout/default"/>
    <dgm:cxn modelId="{AE3C319E-3BE8-4046-9F00-0FADD2B0DAA3}" type="presParOf" srcId="{C701111B-15ED-CF41-BFF3-D1851C8E5819}" destId="{0D200A7A-BD8C-0542-A412-5F6DD08BBDF1}" srcOrd="6" destOrd="0" presId="urn:microsoft.com/office/officeart/2005/8/layout/default"/>
    <dgm:cxn modelId="{FB445AF8-B709-B54F-90C4-5F04AB7E469D}" type="presParOf" srcId="{C701111B-15ED-CF41-BFF3-D1851C8E5819}" destId="{8F90C63D-99A9-0045-BAE8-775135AFEA7A}" srcOrd="7" destOrd="0" presId="urn:microsoft.com/office/officeart/2005/8/layout/default"/>
    <dgm:cxn modelId="{786F58C8-0932-8E45-AB7D-5AD55D25CBD0}" type="presParOf" srcId="{C701111B-15ED-CF41-BFF3-D1851C8E5819}" destId="{A3DB4CD6-65CD-5E47-9C61-59F0680E6937}" srcOrd="8" destOrd="0" presId="urn:microsoft.com/office/officeart/2005/8/layout/default"/>
    <dgm:cxn modelId="{2C4D542C-1FFA-E842-B972-DD1085091FD3}" type="presParOf" srcId="{C701111B-15ED-CF41-BFF3-D1851C8E5819}" destId="{B9AD2A60-A1FE-2748-AA02-F6407377E7EE}" srcOrd="9" destOrd="0" presId="urn:microsoft.com/office/officeart/2005/8/layout/default"/>
    <dgm:cxn modelId="{3DD427DB-ABB5-5C44-BC6D-7F7136C79D4F}" type="presParOf" srcId="{C701111B-15ED-CF41-BFF3-D1851C8E5819}" destId="{4911E163-7346-6042-9A51-4E4F4571CEC3}" srcOrd="10" destOrd="0" presId="urn:microsoft.com/office/officeart/2005/8/layout/default"/>
    <dgm:cxn modelId="{8B438076-5EE6-6848-ABB5-3287CC2F5AD8}" type="presParOf" srcId="{C701111B-15ED-CF41-BFF3-D1851C8E5819}" destId="{38FA54D9-AF67-0049-8428-190A6B119EDE}" srcOrd="11" destOrd="0" presId="urn:microsoft.com/office/officeart/2005/8/layout/default"/>
    <dgm:cxn modelId="{B81A237C-F1D2-E042-BB75-A61BF2C6B63F}" type="presParOf" srcId="{C701111B-15ED-CF41-BFF3-D1851C8E5819}" destId="{FF67D892-42E4-BB4F-84D1-E021390C9F5F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2377691-78EF-45B5-881A-A116C6FE3F22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5205BDC-BBAB-4EF3-AEB1-FD105517B97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000" b="1" u="none" dirty="0"/>
            <a:t>Importance of Stream Analytics</a:t>
          </a:r>
          <a:r>
            <a:rPr lang="en-GB" sz="1000" u="none" dirty="0"/>
            <a:t>: </a:t>
          </a:r>
          <a:r>
            <a:rPr lang="en-US" sz="1000" dirty="0"/>
            <a:t>The article emphasizes t</a:t>
          </a:r>
          <a:r>
            <a:rPr lang="en-US" sz="1000" b="0" i="0" u="none" dirty="0"/>
            <a:t>he growing importance of stream analytics in industries due to the increasing data from various sources. Real-time insights from these data streams aid businesses in making better decisions and enhancing efficiency, addressing latency, and ensuring data freshness for timely decision-making.</a:t>
          </a:r>
          <a:endParaRPr lang="en-US" sz="1000" dirty="0"/>
        </a:p>
      </dgm:t>
    </dgm:pt>
    <dgm:pt modelId="{F269566D-F327-4CFC-A057-39582B2A1EE7}" type="parTrans" cxnId="{C207B754-325C-4B9A-BFE0-2F4E3B879F94}">
      <dgm:prSet/>
      <dgm:spPr/>
      <dgm:t>
        <a:bodyPr/>
        <a:lstStyle/>
        <a:p>
          <a:pPr>
            <a:lnSpc>
              <a:spcPct val="150000"/>
            </a:lnSpc>
          </a:pPr>
          <a:endParaRPr lang="en-US" sz="1400"/>
        </a:p>
      </dgm:t>
    </dgm:pt>
    <dgm:pt modelId="{2B3158E2-748C-41C5-A966-62ACD882903C}" type="sibTrans" cxnId="{C207B754-325C-4B9A-BFE0-2F4E3B879F94}">
      <dgm:prSet/>
      <dgm:spPr/>
      <dgm:t>
        <a:bodyPr/>
        <a:lstStyle/>
        <a:p>
          <a:pPr>
            <a:lnSpc>
              <a:spcPct val="150000"/>
            </a:lnSpc>
          </a:pPr>
          <a:endParaRPr lang="en-US" sz="1400"/>
        </a:p>
      </dgm:t>
    </dgm:pt>
    <dgm:pt modelId="{11CFFD77-BD2C-430F-B698-673D57F5F10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000" b="1" u="none" dirty="0"/>
            <a:t>System Design and Architecture</a:t>
          </a:r>
          <a:r>
            <a:rPr lang="en-US" sz="1000" b="1" dirty="0"/>
            <a:t>:</a:t>
          </a:r>
          <a:r>
            <a:rPr lang="en-US" sz="1000" dirty="0"/>
            <a:t> </a:t>
          </a:r>
          <a:r>
            <a:rPr lang="en-US" sz="1000" b="0" i="0" u="none" dirty="0"/>
            <a:t>Real-time stock market trend analysis involves integrating multiple data sources such as news feeds, social media, and stock prices, and processing the data using Apache </a:t>
          </a:r>
          <a:r>
            <a:rPr lang="en-US" sz="1000" b="0" i="0" u="none" dirty="0" err="1"/>
            <a:t>Flink</a:t>
          </a:r>
          <a:r>
            <a:rPr lang="en-US" sz="1000" b="0" i="0" u="none" dirty="0"/>
            <a:t>. The processed data is then displayed on a dynamic dashboard for informed decision-making based on the latest market trends.</a:t>
          </a:r>
          <a:endParaRPr lang="en-US" sz="1000" dirty="0"/>
        </a:p>
      </dgm:t>
    </dgm:pt>
    <dgm:pt modelId="{8623F4D5-E8F6-44E7-9B9E-4908CAA8F3A4}" type="sibTrans" cxnId="{CEDC6EA9-1F17-4E89-89FE-0119279B9734}">
      <dgm:prSet/>
      <dgm:spPr/>
      <dgm:t>
        <a:bodyPr/>
        <a:lstStyle/>
        <a:p>
          <a:pPr>
            <a:lnSpc>
              <a:spcPct val="150000"/>
            </a:lnSpc>
          </a:pPr>
          <a:endParaRPr lang="en-US" sz="1400"/>
        </a:p>
      </dgm:t>
    </dgm:pt>
    <dgm:pt modelId="{9B342EE8-6DCE-4FE5-B34D-58F417E592C7}" type="parTrans" cxnId="{CEDC6EA9-1F17-4E89-89FE-0119279B9734}">
      <dgm:prSet/>
      <dgm:spPr/>
      <dgm:t>
        <a:bodyPr/>
        <a:lstStyle/>
        <a:p>
          <a:pPr>
            <a:lnSpc>
              <a:spcPct val="150000"/>
            </a:lnSpc>
          </a:pPr>
          <a:endParaRPr lang="en-US" sz="1400"/>
        </a:p>
      </dgm:t>
    </dgm:pt>
    <dgm:pt modelId="{40FB41CA-51F8-454A-BD15-10EEA85DCB4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000" b="1" u="none" dirty="0"/>
            <a:t>Stream Processing Technologies</a:t>
          </a:r>
          <a:r>
            <a:rPr lang="en-US" sz="1000" b="1" dirty="0"/>
            <a:t>:</a:t>
          </a:r>
          <a:r>
            <a:rPr lang="en-US" sz="1000" dirty="0"/>
            <a:t> </a:t>
          </a:r>
          <a:r>
            <a:rPr lang="en-US" sz="1000" b="0" i="0" u="none" dirty="0"/>
            <a:t>The survey covers the roles of Apache Spark Streaming, Apache </a:t>
          </a:r>
          <a:r>
            <a:rPr lang="en-US" sz="1000" b="0" i="0" u="none" dirty="0" err="1"/>
            <a:t>Flink</a:t>
          </a:r>
          <a:r>
            <a:rPr lang="en-US" sz="1000" b="0" i="0" u="none" dirty="0"/>
            <a:t>, and Kafka Streams in managing real-time data streams, highlighting their capabilities. These technologies combined provide robust, scalable, and low-latency solutions for real-time data processing.</a:t>
          </a:r>
          <a:endParaRPr lang="en-US" sz="1000" dirty="0"/>
        </a:p>
      </dgm:t>
    </dgm:pt>
    <dgm:pt modelId="{33C5FD4C-1D05-48DD-951D-2BDB5A4EE8CF}" type="sibTrans" cxnId="{245D9939-D81C-4EB1-9C55-26AB4781D592}">
      <dgm:prSet/>
      <dgm:spPr/>
      <dgm:t>
        <a:bodyPr/>
        <a:lstStyle/>
        <a:p>
          <a:pPr>
            <a:lnSpc>
              <a:spcPct val="150000"/>
            </a:lnSpc>
          </a:pPr>
          <a:endParaRPr lang="en-US" sz="1400"/>
        </a:p>
      </dgm:t>
    </dgm:pt>
    <dgm:pt modelId="{48BADED8-487C-4D0A-B6FE-0CE86B8EA96E}" type="parTrans" cxnId="{245D9939-D81C-4EB1-9C55-26AB4781D592}">
      <dgm:prSet/>
      <dgm:spPr/>
      <dgm:t>
        <a:bodyPr/>
        <a:lstStyle/>
        <a:p>
          <a:pPr>
            <a:lnSpc>
              <a:spcPct val="150000"/>
            </a:lnSpc>
          </a:pPr>
          <a:endParaRPr lang="en-US" sz="1400"/>
        </a:p>
      </dgm:t>
    </dgm:pt>
    <dgm:pt modelId="{E59560A2-6BB0-47CF-8D9B-E11BEDE4FFAA}" type="pres">
      <dgm:prSet presAssocID="{22377691-78EF-45B5-881A-A116C6FE3F22}" presName="root" presStyleCnt="0">
        <dgm:presLayoutVars>
          <dgm:dir/>
          <dgm:resizeHandles val="exact"/>
        </dgm:presLayoutVars>
      </dgm:prSet>
      <dgm:spPr/>
    </dgm:pt>
    <dgm:pt modelId="{0D124E62-300B-4797-9B48-9B4E0CC879C5}" type="pres">
      <dgm:prSet presAssocID="{C5205BDC-BBAB-4EF3-AEB1-FD105517B978}" presName="compNode" presStyleCnt="0"/>
      <dgm:spPr/>
    </dgm:pt>
    <dgm:pt modelId="{F023473A-B503-4177-9F99-BDAE7186B2A6}" type="pres">
      <dgm:prSet presAssocID="{C5205BDC-BBAB-4EF3-AEB1-FD105517B978}" presName="bgRect" presStyleLbl="bgShp" presStyleIdx="0" presStyleCnt="3"/>
      <dgm:spPr/>
    </dgm:pt>
    <dgm:pt modelId="{51DE3E52-8F77-4DFB-BCE1-FBE81E3C81F0}" type="pres">
      <dgm:prSet presAssocID="{C5205BDC-BBAB-4EF3-AEB1-FD105517B978}" presName="iconRect" presStyleLbl="node1" presStyleIdx="0" presStyleCnt="3" custLinFactNeighborX="-11816" custLinFactNeighborY="135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9B22428-FF75-420F-A486-0AE826C93768}" type="pres">
      <dgm:prSet presAssocID="{C5205BDC-BBAB-4EF3-AEB1-FD105517B978}" presName="spaceRect" presStyleCnt="0"/>
      <dgm:spPr/>
    </dgm:pt>
    <dgm:pt modelId="{C353C681-4BB9-4B21-8DDB-90001A8D4BC0}" type="pres">
      <dgm:prSet presAssocID="{C5205BDC-BBAB-4EF3-AEB1-FD105517B978}" presName="parTx" presStyleLbl="revTx" presStyleIdx="0" presStyleCnt="3" custLinFactNeighborX="-5818" custLinFactNeighborY="2520">
        <dgm:presLayoutVars>
          <dgm:chMax val="0"/>
          <dgm:chPref val="0"/>
        </dgm:presLayoutVars>
      </dgm:prSet>
      <dgm:spPr/>
    </dgm:pt>
    <dgm:pt modelId="{A0DEB8BA-28A9-4649-A922-568E7A0E51EB}" type="pres">
      <dgm:prSet presAssocID="{2B3158E2-748C-41C5-A966-62ACD882903C}" presName="sibTrans" presStyleCnt="0"/>
      <dgm:spPr/>
    </dgm:pt>
    <dgm:pt modelId="{CE57C409-5555-48BA-BCC3-CF960A7276B9}" type="pres">
      <dgm:prSet presAssocID="{40FB41CA-51F8-454A-BD15-10EEA85DCB48}" presName="compNode" presStyleCnt="0"/>
      <dgm:spPr/>
    </dgm:pt>
    <dgm:pt modelId="{72A69C71-8366-4E26-A51F-1E7B3B5079CB}" type="pres">
      <dgm:prSet presAssocID="{40FB41CA-51F8-454A-BD15-10EEA85DCB48}" presName="bgRect" presStyleLbl="bgShp" presStyleIdx="1" presStyleCnt="3" custLinFactNeighborY="-13913"/>
      <dgm:spPr/>
    </dgm:pt>
    <dgm:pt modelId="{C0C5A909-279A-4DB2-BF28-920AFE395387}" type="pres">
      <dgm:prSet presAssocID="{40FB41CA-51F8-454A-BD15-10EEA85DCB48}" presName="iconRect" presStyleLbl="node1" presStyleIdx="1" presStyleCnt="3" custLinFactNeighborX="-11816" custLinFactNeighborY="-2529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A434164-A107-4C30-9E9B-74ACBCC98E44}" type="pres">
      <dgm:prSet presAssocID="{40FB41CA-51F8-454A-BD15-10EEA85DCB48}" presName="spaceRect" presStyleCnt="0"/>
      <dgm:spPr/>
    </dgm:pt>
    <dgm:pt modelId="{13218DE4-BBE7-4012-A16E-D233AD083314}" type="pres">
      <dgm:prSet presAssocID="{40FB41CA-51F8-454A-BD15-10EEA85DCB48}" presName="parTx" presStyleLbl="revTx" presStyleIdx="1" presStyleCnt="3" custScaleX="108500" custLinFactNeighborX="-2089" custLinFactNeighborY="-13948">
        <dgm:presLayoutVars>
          <dgm:chMax val="0"/>
          <dgm:chPref val="0"/>
        </dgm:presLayoutVars>
      </dgm:prSet>
      <dgm:spPr/>
    </dgm:pt>
    <dgm:pt modelId="{67FD4C18-8A15-4F16-AAA0-50F12FA02D15}" type="pres">
      <dgm:prSet presAssocID="{33C5FD4C-1D05-48DD-951D-2BDB5A4EE8CF}" presName="sibTrans" presStyleCnt="0"/>
      <dgm:spPr/>
    </dgm:pt>
    <dgm:pt modelId="{AC2D5DB9-CF57-4770-AA17-CC9AD3919FED}" type="pres">
      <dgm:prSet presAssocID="{11CFFD77-BD2C-430F-B698-673D57F5F101}" presName="compNode" presStyleCnt="0"/>
      <dgm:spPr/>
    </dgm:pt>
    <dgm:pt modelId="{7381C1BD-11BA-416B-A786-FA702B6FE0F6}" type="pres">
      <dgm:prSet presAssocID="{11CFFD77-BD2C-430F-B698-673D57F5F101}" presName="bgRect" presStyleLbl="bgShp" presStyleIdx="2" presStyleCnt="3" custLinFactNeighborX="45" custLinFactNeighborY="-22297"/>
      <dgm:spPr/>
    </dgm:pt>
    <dgm:pt modelId="{C1277647-E400-4D37-839E-B7DAE50247C0}" type="pres">
      <dgm:prSet presAssocID="{11CFFD77-BD2C-430F-B698-673D57F5F101}" presName="iconRect" presStyleLbl="node1" presStyleIdx="2" presStyleCnt="3" custLinFactNeighborX="-11816" custLinFactNeighborY="-3783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B83B2879-9D51-4965-8FFA-D92B0898C1B9}" type="pres">
      <dgm:prSet presAssocID="{11CFFD77-BD2C-430F-B698-673D57F5F101}" presName="spaceRect" presStyleCnt="0"/>
      <dgm:spPr/>
    </dgm:pt>
    <dgm:pt modelId="{9186068C-F416-4B81-98CE-89060D1ECB28}" type="pres">
      <dgm:prSet presAssocID="{11CFFD77-BD2C-430F-B698-673D57F5F101}" presName="parTx" presStyleLbl="revTx" presStyleIdx="2" presStyleCnt="3" custLinFactNeighborX="-5346" custLinFactNeighborY="-19305">
        <dgm:presLayoutVars>
          <dgm:chMax val="0"/>
          <dgm:chPref val="0"/>
        </dgm:presLayoutVars>
      </dgm:prSet>
      <dgm:spPr/>
    </dgm:pt>
  </dgm:ptLst>
  <dgm:cxnLst>
    <dgm:cxn modelId="{81EEEE17-85DD-9B4A-92A9-290D58131447}" type="presOf" srcId="{40FB41CA-51F8-454A-BD15-10EEA85DCB48}" destId="{13218DE4-BBE7-4012-A16E-D233AD083314}" srcOrd="0" destOrd="0" presId="urn:microsoft.com/office/officeart/2018/2/layout/IconVerticalSolidList"/>
    <dgm:cxn modelId="{245D9939-D81C-4EB1-9C55-26AB4781D592}" srcId="{22377691-78EF-45B5-881A-A116C6FE3F22}" destId="{40FB41CA-51F8-454A-BD15-10EEA85DCB48}" srcOrd="1" destOrd="0" parTransId="{48BADED8-487C-4D0A-B6FE-0CE86B8EA96E}" sibTransId="{33C5FD4C-1D05-48DD-951D-2BDB5A4EE8CF}"/>
    <dgm:cxn modelId="{C207B754-325C-4B9A-BFE0-2F4E3B879F94}" srcId="{22377691-78EF-45B5-881A-A116C6FE3F22}" destId="{C5205BDC-BBAB-4EF3-AEB1-FD105517B978}" srcOrd="0" destOrd="0" parTransId="{F269566D-F327-4CFC-A057-39582B2A1EE7}" sibTransId="{2B3158E2-748C-41C5-A966-62ACD882903C}"/>
    <dgm:cxn modelId="{CEDC6EA9-1F17-4E89-89FE-0119279B9734}" srcId="{22377691-78EF-45B5-881A-A116C6FE3F22}" destId="{11CFFD77-BD2C-430F-B698-673D57F5F101}" srcOrd="2" destOrd="0" parTransId="{9B342EE8-6DCE-4FE5-B34D-58F417E592C7}" sibTransId="{8623F4D5-E8F6-44E7-9B9E-4908CAA8F3A4}"/>
    <dgm:cxn modelId="{A92D54C2-AA44-D94E-AF59-74A383FC4179}" type="presOf" srcId="{C5205BDC-BBAB-4EF3-AEB1-FD105517B978}" destId="{C353C681-4BB9-4B21-8DDB-90001A8D4BC0}" srcOrd="0" destOrd="0" presId="urn:microsoft.com/office/officeart/2018/2/layout/IconVerticalSolidList"/>
    <dgm:cxn modelId="{2A0783CE-CBE7-584F-9C68-8F9B9FD2CD0E}" type="presOf" srcId="{11CFFD77-BD2C-430F-B698-673D57F5F101}" destId="{9186068C-F416-4B81-98CE-89060D1ECB28}" srcOrd="0" destOrd="0" presId="urn:microsoft.com/office/officeart/2018/2/layout/IconVerticalSolidList"/>
    <dgm:cxn modelId="{77E130F8-DBC6-4849-B224-375C21284FB7}" type="presOf" srcId="{22377691-78EF-45B5-881A-A116C6FE3F22}" destId="{E59560A2-6BB0-47CF-8D9B-E11BEDE4FFAA}" srcOrd="0" destOrd="0" presId="urn:microsoft.com/office/officeart/2018/2/layout/IconVerticalSolidList"/>
    <dgm:cxn modelId="{953A9A8E-4A70-5F4B-8372-09B7EF144ACB}" type="presParOf" srcId="{E59560A2-6BB0-47CF-8D9B-E11BEDE4FFAA}" destId="{0D124E62-300B-4797-9B48-9B4E0CC879C5}" srcOrd="0" destOrd="0" presId="urn:microsoft.com/office/officeart/2018/2/layout/IconVerticalSolidList"/>
    <dgm:cxn modelId="{77FFE3E1-DC5B-D648-BCCE-C268BB06CE06}" type="presParOf" srcId="{0D124E62-300B-4797-9B48-9B4E0CC879C5}" destId="{F023473A-B503-4177-9F99-BDAE7186B2A6}" srcOrd="0" destOrd="0" presId="urn:microsoft.com/office/officeart/2018/2/layout/IconVerticalSolidList"/>
    <dgm:cxn modelId="{0819B0A7-E111-4D48-8988-9BF49DC27992}" type="presParOf" srcId="{0D124E62-300B-4797-9B48-9B4E0CC879C5}" destId="{51DE3E52-8F77-4DFB-BCE1-FBE81E3C81F0}" srcOrd="1" destOrd="0" presId="urn:microsoft.com/office/officeart/2018/2/layout/IconVerticalSolidList"/>
    <dgm:cxn modelId="{B4BF6F62-7AFC-9E4A-A0C2-DEF9DAEB876E}" type="presParOf" srcId="{0D124E62-300B-4797-9B48-9B4E0CC879C5}" destId="{C9B22428-FF75-420F-A486-0AE826C93768}" srcOrd="2" destOrd="0" presId="urn:microsoft.com/office/officeart/2018/2/layout/IconVerticalSolidList"/>
    <dgm:cxn modelId="{FB876DB3-1AF2-4143-9C5D-F5C986A8FEF5}" type="presParOf" srcId="{0D124E62-300B-4797-9B48-9B4E0CC879C5}" destId="{C353C681-4BB9-4B21-8DDB-90001A8D4BC0}" srcOrd="3" destOrd="0" presId="urn:microsoft.com/office/officeart/2018/2/layout/IconVerticalSolidList"/>
    <dgm:cxn modelId="{93B5415A-C7A8-FB44-B7CF-1B42570748E2}" type="presParOf" srcId="{E59560A2-6BB0-47CF-8D9B-E11BEDE4FFAA}" destId="{A0DEB8BA-28A9-4649-A922-568E7A0E51EB}" srcOrd="1" destOrd="0" presId="urn:microsoft.com/office/officeart/2018/2/layout/IconVerticalSolidList"/>
    <dgm:cxn modelId="{34F75889-3482-7941-B7B5-E278AA046CBB}" type="presParOf" srcId="{E59560A2-6BB0-47CF-8D9B-E11BEDE4FFAA}" destId="{CE57C409-5555-48BA-BCC3-CF960A7276B9}" srcOrd="2" destOrd="0" presId="urn:microsoft.com/office/officeart/2018/2/layout/IconVerticalSolidList"/>
    <dgm:cxn modelId="{64DDE0D2-71FD-E74B-BD83-F6862E98EE35}" type="presParOf" srcId="{CE57C409-5555-48BA-BCC3-CF960A7276B9}" destId="{72A69C71-8366-4E26-A51F-1E7B3B5079CB}" srcOrd="0" destOrd="0" presId="urn:microsoft.com/office/officeart/2018/2/layout/IconVerticalSolidList"/>
    <dgm:cxn modelId="{D35C6208-39C0-AF4B-A369-48DD15340F49}" type="presParOf" srcId="{CE57C409-5555-48BA-BCC3-CF960A7276B9}" destId="{C0C5A909-279A-4DB2-BF28-920AFE395387}" srcOrd="1" destOrd="0" presId="urn:microsoft.com/office/officeart/2018/2/layout/IconVerticalSolidList"/>
    <dgm:cxn modelId="{9F8D46A3-0300-0644-98F2-868596530C95}" type="presParOf" srcId="{CE57C409-5555-48BA-BCC3-CF960A7276B9}" destId="{7A434164-A107-4C30-9E9B-74ACBCC98E44}" srcOrd="2" destOrd="0" presId="urn:microsoft.com/office/officeart/2018/2/layout/IconVerticalSolidList"/>
    <dgm:cxn modelId="{2AF29DE5-8CB6-5E44-8916-361867150BD6}" type="presParOf" srcId="{CE57C409-5555-48BA-BCC3-CF960A7276B9}" destId="{13218DE4-BBE7-4012-A16E-D233AD083314}" srcOrd="3" destOrd="0" presId="urn:microsoft.com/office/officeart/2018/2/layout/IconVerticalSolidList"/>
    <dgm:cxn modelId="{A54B723A-B8D5-0A43-83A9-741B2C5CCDED}" type="presParOf" srcId="{E59560A2-6BB0-47CF-8D9B-E11BEDE4FFAA}" destId="{67FD4C18-8A15-4F16-AAA0-50F12FA02D15}" srcOrd="3" destOrd="0" presId="urn:microsoft.com/office/officeart/2018/2/layout/IconVerticalSolidList"/>
    <dgm:cxn modelId="{2CB40677-7988-F146-9174-22097062F091}" type="presParOf" srcId="{E59560A2-6BB0-47CF-8D9B-E11BEDE4FFAA}" destId="{AC2D5DB9-CF57-4770-AA17-CC9AD3919FED}" srcOrd="4" destOrd="0" presId="urn:microsoft.com/office/officeart/2018/2/layout/IconVerticalSolidList"/>
    <dgm:cxn modelId="{7ABF6341-55AF-9A40-B6DA-8695440D65E8}" type="presParOf" srcId="{AC2D5DB9-CF57-4770-AA17-CC9AD3919FED}" destId="{7381C1BD-11BA-416B-A786-FA702B6FE0F6}" srcOrd="0" destOrd="0" presId="urn:microsoft.com/office/officeart/2018/2/layout/IconVerticalSolidList"/>
    <dgm:cxn modelId="{CB6E1185-F7D2-A946-8A60-E4978A1D8EEE}" type="presParOf" srcId="{AC2D5DB9-CF57-4770-AA17-CC9AD3919FED}" destId="{C1277647-E400-4D37-839E-B7DAE50247C0}" srcOrd="1" destOrd="0" presId="urn:microsoft.com/office/officeart/2018/2/layout/IconVerticalSolidList"/>
    <dgm:cxn modelId="{068BF35A-FC6C-834F-B209-FD710EBD5245}" type="presParOf" srcId="{AC2D5DB9-CF57-4770-AA17-CC9AD3919FED}" destId="{B83B2879-9D51-4965-8FFA-D92B0898C1B9}" srcOrd="2" destOrd="0" presId="urn:microsoft.com/office/officeart/2018/2/layout/IconVerticalSolidList"/>
    <dgm:cxn modelId="{5E25AC77-D7BF-EA42-8C96-1B4826AB5D9C}" type="presParOf" srcId="{AC2D5DB9-CF57-4770-AA17-CC9AD3919FED}" destId="{9186068C-F416-4B81-98CE-89060D1ECB2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52F0DB-AFFD-7F4A-90BD-CDEEDB6E47A7}">
      <dsp:nvSpPr>
        <dsp:cNvPr id="0" name=""/>
        <dsp:cNvSpPr/>
      </dsp:nvSpPr>
      <dsp:spPr>
        <a:xfrm>
          <a:off x="0" y="1593"/>
          <a:ext cx="404502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039C60-254C-124F-8BC2-529400990663}">
      <dsp:nvSpPr>
        <dsp:cNvPr id="0" name=""/>
        <dsp:cNvSpPr/>
      </dsp:nvSpPr>
      <dsp:spPr>
        <a:xfrm>
          <a:off x="0" y="1593"/>
          <a:ext cx="4045020" cy="1086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0" lvl="0" indent="0" algn="l" defTabSz="40005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Real-time Insights, Real-time Action:</a:t>
          </a:r>
          <a:r>
            <a:rPr lang="en-US" sz="900" kern="1200" dirty="0"/>
            <a:t> Traditional analysis is slow. This app uses Apache Kafka for continuous data ingestion and </a:t>
          </a:r>
          <a:r>
            <a:rPr lang="en-US" sz="900" kern="1200" dirty="0" err="1"/>
            <a:t>PySpark</a:t>
          </a:r>
          <a:r>
            <a:rPr lang="en-US" sz="900" kern="1200" dirty="0"/>
            <a:t> for real-time analysis, allowing you to spot trends, react to events, and make informed decisions as they happen.</a:t>
          </a:r>
        </a:p>
      </dsp:txBody>
      <dsp:txXfrm>
        <a:off x="0" y="1593"/>
        <a:ext cx="4045020" cy="1086772"/>
      </dsp:txXfrm>
    </dsp:sp>
    <dsp:sp modelId="{F308A711-DD8E-464F-951E-DFB3B23885AB}">
      <dsp:nvSpPr>
        <dsp:cNvPr id="0" name=""/>
        <dsp:cNvSpPr/>
      </dsp:nvSpPr>
      <dsp:spPr>
        <a:xfrm>
          <a:off x="0" y="1088365"/>
          <a:ext cx="404502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5F8216-FC2E-AA43-B645-FE967CF62D02}">
      <dsp:nvSpPr>
        <dsp:cNvPr id="0" name=""/>
        <dsp:cNvSpPr/>
      </dsp:nvSpPr>
      <dsp:spPr>
        <a:xfrm>
          <a:off x="0" y="1088365"/>
          <a:ext cx="4045020" cy="1086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0" lvl="0" indent="0" algn="l" defTabSz="40005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Deeper Risk Assessment and Opportunity Detection:</a:t>
          </a:r>
          <a:r>
            <a:rPr lang="en-US" sz="900" kern="1200" dirty="0"/>
            <a:t> Analyze streaming data to identify risks and opportunities. Monitor for price swings, gauge market sentiment, and adjust your strategy based on real-time insights. This includes detecting suspicious trading patterns that might indicate fraudulent activity.</a:t>
          </a:r>
        </a:p>
      </dsp:txBody>
      <dsp:txXfrm>
        <a:off x="0" y="1088365"/>
        <a:ext cx="4045020" cy="1086772"/>
      </dsp:txXfrm>
    </dsp:sp>
    <dsp:sp modelId="{A678285F-A7B8-EC42-B4E6-F78F7D8FF1F5}">
      <dsp:nvSpPr>
        <dsp:cNvPr id="0" name=""/>
        <dsp:cNvSpPr/>
      </dsp:nvSpPr>
      <dsp:spPr>
        <a:xfrm>
          <a:off x="0" y="2175138"/>
          <a:ext cx="404502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BF34B-3F6C-4345-8104-9F8E1BCBCB4A}">
      <dsp:nvSpPr>
        <dsp:cNvPr id="0" name=""/>
        <dsp:cNvSpPr/>
      </dsp:nvSpPr>
      <dsp:spPr>
        <a:xfrm>
          <a:off x="0" y="2175138"/>
          <a:ext cx="4045020" cy="1086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0" lvl="0" indent="0" algn="l" defTabSz="40005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Scalable Power for Big Data:</a:t>
          </a:r>
          <a:r>
            <a:rPr lang="en-US" sz="900" kern="1200" dirty="0"/>
            <a:t> The market generates massive amounts of data. </a:t>
          </a:r>
          <a:r>
            <a:rPr lang="en-US" sz="900" kern="1200" dirty="0" err="1"/>
            <a:t>PySpark's</a:t>
          </a:r>
          <a:r>
            <a:rPr lang="en-US" sz="900" kern="1200" dirty="0"/>
            <a:t> ability to handle large datasets efficiently makes it ideal for real-time analysis. It scales to accommodate growing data streams and utilizes distributed processing for faster, more efficient analysis.</a:t>
          </a:r>
        </a:p>
      </dsp:txBody>
      <dsp:txXfrm>
        <a:off x="0" y="2175138"/>
        <a:ext cx="4045020" cy="10867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DEE4D9-6A89-9B40-A23D-23045EA49FCB}">
      <dsp:nvSpPr>
        <dsp:cNvPr id="0" name=""/>
        <dsp:cNvSpPr/>
      </dsp:nvSpPr>
      <dsp:spPr>
        <a:xfrm>
          <a:off x="615002" y="1332"/>
          <a:ext cx="1583631" cy="950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L" sz="1200" kern="1200" dirty="0"/>
            <a:t>Calculate short interest – in the current time </a:t>
          </a:r>
          <a:endParaRPr lang="en-US" sz="1200" kern="1200" dirty="0"/>
        </a:p>
      </dsp:txBody>
      <dsp:txXfrm>
        <a:off x="615002" y="1332"/>
        <a:ext cx="1583631" cy="950179"/>
      </dsp:txXfrm>
    </dsp:sp>
    <dsp:sp modelId="{55BD6362-FB01-2945-8E35-FC42A1492BBD}">
      <dsp:nvSpPr>
        <dsp:cNvPr id="0" name=""/>
        <dsp:cNvSpPr/>
      </dsp:nvSpPr>
      <dsp:spPr>
        <a:xfrm>
          <a:off x="2356997" y="1332"/>
          <a:ext cx="1583631" cy="950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 dirty="0"/>
            <a:t>Analyzing daily industry growth using a heatmap graph</a:t>
          </a:r>
          <a:endParaRPr lang="en-US" sz="1200" kern="1200" dirty="0"/>
        </a:p>
      </dsp:txBody>
      <dsp:txXfrm>
        <a:off x="2356997" y="1332"/>
        <a:ext cx="1583631" cy="950179"/>
      </dsp:txXfrm>
    </dsp:sp>
    <dsp:sp modelId="{30030AD3-C148-D144-9D0C-DC6AB600C627}">
      <dsp:nvSpPr>
        <dsp:cNvPr id="0" name=""/>
        <dsp:cNvSpPr/>
      </dsp:nvSpPr>
      <dsp:spPr>
        <a:xfrm>
          <a:off x="4098992" y="1332"/>
          <a:ext cx="1583631" cy="950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</a:t>
          </a:r>
          <a:r>
            <a:rPr lang="en-IL" sz="1200" kern="1200" dirty="0"/>
            <a:t>ransaction type d</a:t>
          </a:r>
          <a:r>
            <a:rPr lang="en-US" sz="1200" kern="1200" dirty="0" err="1"/>
            <a:t>ispla</a:t>
          </a:r>
          <a:r>
            <a:rPr lang="en-IL" sz="1200" kern="1200" dirty="0"/>
            <a:t>ying (buy, short, sel)</a:t>
          </a:r>
          <a:endParaRPr lang="en-US" sz="1200" kern="1200" dirty="0"/>
        </a:p>
      </dsp:txBody>
      <dsp:txXfrm>
        <a:off x="4098992" y="1332"/>
        <a:ext cx="1583631" cy="950179"/>
      </dsp:txXfrm>
    </dsp:sp>
    <dsp:sp modelId="{0D200A7A-BD8C-0542-A412-5F6DD08BBDF1}">
      <dsp:nvSpPr>
        <dsp:cNvPr id="0" name=""/>
        <dsp:cNvSpPr/>
      </dsp:nvSpPr>
      <dsp:spPr>
        <a:xfrm>
          <a:off x="615002" y="1109874"/>
          <a:ext cx="1583631" cy="950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Calculate the day’s volume for each stock</a:t>
          </a:r>
          <a:r>
            <a:rPr lang="en-US" sz="1200" kern="1200" dirty="0"/>
            <a:t>.</a:t>
          </a:r>
        </a:p>
      </dsp:txBody>
      <dsp:txXfrm>
        <a:off x="615002" y="1109874"/>
        <a:ext cx="1583631" cy="950179"/>
      </dsp:txXfrm>
    </dsp:sp>
    <dsp:sp modelId="{A3DB4CD6-65CD-5E47-9C61-59F0680E6937}">
      <dsp:nvSpPr>
        <dsp:cNvPr id="0" name=""/>
        <dsp:cNvSpPr/>
      </dsp:nvSpPr>
      <dsp:spPr>
        <a:xfrm>
          <a:off x="2356997" y="1109874"/>
          <a:ext cx="1583631" cy="950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 dirty="0"/>
            <a:t>Identify the stock with the highest average trading volume.</a:t>
          </a:r>
          <a:endParaRPr lang="en-US" sz="1200" kern="1200" dirty="0"/>
        </a:p>
      </dsp:txBody>
      <dsp:txXfrm>
        <a:off x="2356997" y="1109874"/>
        <a:ext cx="1583631" cy="950179"/>
      </dsp:txXfrm>
    </dsp:sp>
    <dsp:sp modelId="{4911E163-7346-6042-9A51-4E4F4571CEC3}">
      <dsp:nvSpPr>
        <dsp:cNvPr id="0" name=""/>
        <dsp:cNvSpPr/>
      </dsp:nvSpPr>
      <dsp:spPr>
        <a:xfrm>
          <a:off x="4098992" y="1109874"/>
          <a:ext cx="1583631" cy="950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Heat map of the growing technologies market (Crypto, AI, Green Energy)</a:t>
          </a:r>
        </a:p>
      </dsp:txBody>
      <dsp:txXfrm>
        <a:off x="4098992" y="1109874"/>
        <a:ext cx="1583631" cy="950179"/>
      </dsp:txXfrm>
    </dsp:sp>
    <dsp:sp modelId="{FF67D892-42E4-BB4F-84D1-E021390C9F5F}">
      <dsp:nvSpPr>
        <dsp:cNvPr id="0" name=""/>
        <dsp:cNvSpPr/>
      </dsp:nvSpPr>
      <dsp:spPr>
        <a:xfrm>
          <a:off x="2356997" y="2218417"/>
          <a:ext cx="1583631" cy="950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 dirty="0"/>
            <a:t>Display a heatmap showing the locations of growing companies by country.</a:t>
          </a:r>
          <a:endParaRPr lang="en-US" sz="1200" kern="1200" dirty="0"/>
        </a:p>
      </dsp:txBody>
      <dsp:txXfrm>
        <a:off x="2356997" y="2218417"/>
        <a:ext cx="1583631" cy="9501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23473A-B503-4177-9F99-BDAE7186B2A6}">
      <dsp:nvSpPr>
        <dsp:cNvPr id="0" name=""/>
        <dsp:cNvSpPr/>
      </dsp:nvSpPr>
      <dsp:spPr>
        <a:xfrm>
          <a:off x="-71951" y="6141"/>
          <a:ext cx="5526356" cy="932048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DE3E52-8F77-4DFB-BCE1-FBE81E3C81F0}">
      <dsp:nvSpPr>
        <dsp:cNvPr id="0" name=""/>
        <dsp:cNvSpPr/>
      </dsp:nvSpPr>
      <dsp:spPr>
        <a:xfrm>
          <a:off x="149302" y="222777"/>
          <a:ext cx="513629" cy="512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53C681-4BB9-4B21-8DDB-90001A8D4BC0}">
      <dsp:nvSpPr>
        <dsp:cNvPr id="0" name=""/>
        <dsp:cNvSpPr/>
      </dsp:nvSpPr>
      <dsp:spPr>
        <a:xfrm>
          <a:off x="749254" y="29651"/>
          <a:ext cx="4405506" cy="9329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738" tIns="98738" rIns="98738" bIns="98738" numCol="1" spcCol="1270" anchor="ctr" anchorCtr="0">
          <a:noAutofit/>
        </a:bodyPr>
        <a:lstStyle/>
        <a:p>
          <a:pPr marL="0" lvl="0" indent="0" algn="l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u="none" kern="1200" dirty="0"/>
            <a:t>Importance of Stream Analytics</a:t>
          </a:r>
          <a:r>
            <a:rPr lang="en-GB" sz="1000" u="none" kern="1200" dirty="0"/>
            <a:t>: </a:t>
          </a:r>
          <a:r>
            <a:rPr lang="en-US" sz="1000" kern="1200" dirty="0"/>
            <a:t>The article emphasizes t</a:t>
          </a:r>
          <a:r>
            <a:rPr lang="en-US" sz="1000" b="0" i="0" u="none" kern="1200" dirty="0"/>
            <a:t>he growing importance of stream analytics in industries due to the increasing data from various sources. Real-time insights from these data streams aid businesses in making better decisions and enhancing efficiency, addressing latency, and ensuring data freshness for timely decision-making.</a:t>
          </a:r>
          <a:endParaRPr lang="en-US" sz="1000" kern="1200" dirty="0"/>
        </a:p>
      </dsp:txBody>
      <dsp:txXfrm>
        <a:off x="749254" y="29651"/>
        <a:ext cx="4405506" cy="932959"/>
      </dsp:txXfrm>
    </dsp:sp>
    <dsp:sp modelId="{72A69C71-8366-4E26-A51F-1E7B3B5079CB}">
      <dsp:nvSpPr>
        <dsp:cNvPr id="0" name=""/>
        <dsp:cNvSpPr/>
      </dsp:nvSpPr>
      <dsp:spPr>
        <a:xfrm>
          <a:off x="-71951" y="1035596"/>
          <a:ext cx="5526356" cy="932048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C5A909-279A-4DB2-BF28-920AFE395387}">
      <dsp:nvSpPr>
        <dsp:cNvPr id="0" name=""/>
        <dsp:cNvSpPr/>
      </dsp:nvSpPr>
      <dsp:spPr>
        <a:xfrm>
          <a:off x="149302" y="1245304"/>
          <a:ext cx="513629" cy="512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218DE4-BBE7-4012-A16E-D233AD083314}">
      <dsp:nvSpPr>
        <dsp:cNvPr id="0" name=""/>
        <dsp:cNvSpPr/>
      </dsp:nvSpPr>
      <dsp:spPr>
        <a:xfrm>
          <a:off x="726302" y="1035143"/>
          <a:ext cx="4779974" cy="9329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738" tIns="98738" rIns="98738" bIns="98738" numCol="1" spcCol="1270" anchor="ctr" anchorCtr="0">
          <a:noAutofit/>
        </a:bodyPr>
        <a:lstStyle/>
        <a:p>
          <a:pPr marL="0" lvl="0" indent="0" algn="l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u="none" kern="1200" dirty="0"/>
            <a:t>Stream Processing Technologies</a:t>
          </a:r>
          <a:r>
            <a:rPr lang="en-US" sz="1000" b="1" kern="1200" dirty="0"/>
            <a:t>:</a:t>
          </a:r>
          <a:r>
            <a:rPr lang="en-US" sz="1000" kern="1200" dirty="0"/>
            <a:t> </a:t>
          </a:r>
          <a:r>
            <a:rPr lang="en-US" sz="1000" b="0" i="0" u="none" kern="1200" dirty="0"/>
            <a:t>The survey covers the roles of Apache Spark Streaming, Apache </a:t>
          </a:r>
          <a:r>
            <a:rPr lang="en-US" sz="1000" b="0" i="0" u="none" kern="1200" dirty="0" err="1"/>
            <a:t>Flink</a:t>
          </a:r>
          <a:r>
            <a:rPr lang="en-US" sz="1000" b="0" i="0" u="none" kern="1200" dirty="0"/>
            <a:t>, and Kafka Streams in managing real-time data streams, highlighting their capabilities. These technologies combined provide robust, scalable, and low-latency solutions for real-time data processing.</a:t>
          </a:r>
          <a:endParaRPr lang="en-US" sz="1000" kern="1200" dirty="0"/>
        </a:p>
      </dsp:txBody>
      <dsp:txXfrm>
        <a:off x="726302" y="1035143"/>
        <a:ext cx="4779974" cy="932959"/>
      </dsp:txXfrm>
    </dsp:sp>
    <dsp:sp modelId="{7381C1BD-11BA-416B-A786-FA702B6FE0F6}">
      <dsp:nvSpPr>
        <dsp:cNvPr id="0" name=""/>
        <dsp:cNvSpPr/>
      </dsp:nvSpPr>
      <dsp:spPr>
        <a:xfrm>
          <a:off x="-69464" y="2116584"/>
          <a:ext cx="5526356" cy="932048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277647-E400-4D37-839E-B7DAE50247C0}">
      <dsp:nvSpPr>
        <dsp:cNvPr id="0" name=""/>
        <dsp:cNvSpPr/>
      </dsp:nvSpPr>
      <dsp:spPr>
        <a:xfrm>
          <a:off x="149302" y="2340151"/>
          <a:ext cx="513629" cy="512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86068C-F416-4B81-98CE-89060D1ECB28}">
      <dsp:nvSpPr>
        <dsp:cNvPr id="0" name=""/>
        <dsp:cNvSpPr/>
      </dsp:nvSpPr>
      <dsp:spPr>
        <a:xfrm>
          <a:off x="770048" y="2144295"/>
          <a:ext cx="4405506" cy="9329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738" tIns="98738" rIns="98738" bIns="98738" numCol="1" spcCol="1270" anchor="ctr" anchorCtr="0">
          <a:noAutofit/>
        </a:bodyPr>
        <a:lstStyle/>
        <a:p>
          <a:pPr marL="0" lvl="0" indent="0" algn="l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u="none" kern="1200" dirty="0"/>
            <a:t>System Design and Architecture</a:t>
          </a:r>
          <a:r>
            <a:rPr lang="en-US" sz="1000" b="1" kern="1200" dirty="0"/>
            <a:t>:</a:t>
          </a:r>
          <a:r>
            <a:rPr lang="en-US" sz="1000" kern="1200" dirty="0"/>
            <a:t> </a:t>
          </a:r>
          <a:r>
            <a:rPr lang="en-US" sz="1000" b="0" i="0" u="none" kern="1200" dirty="0"/>
            <a:t>Real-time stock market trend analysis involves integrating multiple data sources such as news feeds, social media, and stock prices, and processing the data using Apache </a:t>
          </a:r>
          <a:r>
            <a:rPr lang="en-US" sz="1000" b="0" i="0" u="none" kern="1200" dirty="0" err="1"/>
            <a:t>Flink</a:t>
          </a:r>
          <a:r>
            <a:rPr lang="en-US" sz="1000" b="0" i="0" u="none" kern="1200" dirty="0"/>
            <a:t>. The processed data is then displayed on a dynamic dashboard for informed decision-making based on the latest market trends.</a:t>
          </a:r>
          <a:endParaRPr lang="en-US" sz="1000" kern="1200" dirty="0"/>
        </a:p>
      </dsp:txBody>
      <dsp:txXfrm>
        <a:off x="770048" y="2144295"/>
        <a:ext cx="4405506" cy="9329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858079b9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858079b9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858079b9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858079b9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0823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858079b9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858079b9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8415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858079b9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858079b9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he-IL" dirty="0"/>
              <a:t>הגדרה –  שורט </a:t>
            </a:r>
            <a:r>
              <a:rPr lang="he-IL" dirty="0" err="1"/>
              <a:t>אינטרסט</a:t>
            </a:r>
            <a:r>
              <a:rPr lang="he-IL" dirty="0"/>
              <a:t> – אחוז המניות שנמצאות </a:t>
            </a:r>
            <a:r>
              <a:rPr lang="he-IL" dirty="0" err="1"/>
              <a:t>ב״שורט</a:t>
            </a:r>
            <a:r>
              <a:rPr lang="he-IL" dirty="0"/>
              <a:t>״ הלוואה של מניות שלא באמת אצלך ואתה מוכר אותן – מכירה בחסר, מלווים מניות מהברוקר, מוכר אותן ולאחר מכן בפועל קונה ומרוויח על ההפרש. </a:t>
            </a: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he-IL" dirty="0"/>
              <a:t>ווליום  – כמות המניות באותו יום שהחליפו ידיים ובעלות</a:t>
            </a: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endParaRPr lang="he-IL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7574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8668c2663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8668c2663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858079b9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858079b9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8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858079b9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858079b9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6306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D1B29-34CF-653C-8CC2-66B668797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C49FF9-9625-8330-01FE-C6F1968478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45F7B-FF25-B92C-9DAE-54BA24CE3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77B64-799A-CF0B-7F8C-1C9BA2F78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4FD12-925B-0E7C-06BC-A9E6C5F8A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007432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6C2FA-2615-396D-D075-BA8DF9488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05F605-BB1F-C572-4B09-F886CDB27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F3191-897A-E6AC-2436-DE93EAF80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00E4A-3251-B935-2413-ABF0EC55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D538D-BB96-06C8-4AE1-025177ED3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087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9D903D-E59A-F14D-94F1-FAF298EACE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CF3A1D-5A0D-0F46-77E6-071B6ECD95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4DB7C-98A6-85FC-71C9-462FB1AE4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D2839-0292-9AD5-B5FC-EE8BBFC37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77752-FCC5-5F90-9AF7-CCC498EA8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40818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3779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EA7FA-7AF7-DE47-D4E8-9EDA881C3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47D45-576A-EF90-CC3E-9B53899D3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DCBF6-57AF-6E91-6FC0-A5B024877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E16F5-C744-4D9C-0D04-802548BAA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E7C77-6856-209E-B838-D873CC1D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10105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25365-689F-3551-175F-4F553DD22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873BE-329A-F652-C377-39F74B5D0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AE5D8-7DF8-82FF-0C6B-67A42BD43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DBE16-549C-AF23-4F69-02A79C0D2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E6943-2AFB-3C93-DC4C-7154C5DA1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78836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A33A2-F880-A20F-6AD5-DBEBDE0C3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252C1-1359-E0B7-9828-A40B0DD63B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4CA5E6-09C9-EADD-0DF6-EF9DA6F04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5DCC1-98A6-7A55-E48C-34F5286C4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47D096-64C5-579C-D44D-0E66B5B1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02281-15FB-AFD5-A80E-F91FF94AD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40465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F5235-0F9C-6163-B2C3-86D8B8CD4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9E08E-0D64-AB02-BE49-791BB1A3D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FA8EF9-8BAA-6DBC-2CD4-1A5D9988B4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E2487D-956B-A191-A9F3-CF52385BB1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BAB74C-56BB-8CBC-80D8-AA57A67AB1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84D6DB-7F2F-8795-632A-0D283E4E6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BC9FDC-AA62-A300-B8AB-CAE3493B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B5883B-85C2-22BB-4C01-B574EE2A6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35431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446DD-DBDB-CAE2-FFF9-8558F1095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F65442-5ADC-CE45-1A15-411A32C35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2687BC-ACDF-7230-3A96-8278B674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F86CF1-F1AD-F397-8B78-2E2233098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751082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721705-B471-7BAC-8901-E1DE9165D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B2A11-CEAF-1520-7037-E2CC99407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9E76FD-21D7-A9C4-C866-79AF9293C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2206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2776-BD2F-F2BD-F362-FED9AD491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6BED1-9F17-F9CA-BE82-F58E56BDF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FDE8CC-9DB8-2345-D6E0-D00D2D488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1410B7-CA4C-1D35-C4F7-D0B8B868E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9D2BEE-C301-FCC7-E473-288346706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990CB-B140-9113-EC8D-19A8CD522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50670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76B28-3A3B-24C6-E75A-5B3C210BD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C78301-64A7-E132-9468-B507E02350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0411B8-FAF8-B2D6-F5AF-548BC6E358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0A31E-7EE7-2B5E-88D0-A94255FE0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8A0B2-9A02-8FD9-F02C-D99217850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49A5F2-9C2D-C4FA-0069-C51CF83EE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30352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EA118A-5033-5036-59DA-51038D082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4ECA1-43A2-D6CB-32E8-AC1CB1E38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E41DE-9233-BF88-ACD9-353507B758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2CAAE-0A44-E59C-9C5F-CB4B3807E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55420-5370-12E6-F482-687AFB8952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1290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microsoft.com/office/2007/relationships/hdphoto" Target="../media/hdphoto1.wdp"/><Relationship Id="rId9" Type="http://schemas.microsoft.com/office/2007/relationships/diagramDrawing" Target="../diagrams/drawin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hyperlink" Target="https://ics.uci.edu/~cs237/project2023/CS237_Pyla.pdf" TargetMode="External"/><Relationship Id="rId4" Type="http://schemas.microsoft.com/office/2007/relationships/hdphoto" Target="../media/hdphoto1.wdp"/><Relationship Id="rId9" Type="http://schemas.microsoft.com/office/2007/relationships/diagramDrawing" Target="../diagrams/drawin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1467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651749" y="221775"/>
            <a:ext cx="8159741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Real-Time Stock Market Analysis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8" name="Google Shape;88;p13"/>
          <p:cNvSpPr txBox="1">
            <a:spLocks noGrp="1"/>
          </p:cNvSpPr>
          <p:nvPr>
            <p:ph type="ctrTitle" idx="4294967295"/>
          </p:nvPr>
        </p:nvSpPr>
        <p:spPr>
          <a:xfrm>
            <a:off x="651749" y="882653"/>
            <a:ext cx="43180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lt1"/>
                </a:solidFill>
              </a:rPr>
              <a:t>Using Apache Spark and Apache Kafka</a:t>
            </a:r>
            <a:endParaRPr sz="2000" dirty="0">
              <a:solidFill>
                <a:schemeClr val="lt1"/>
              </a:solidFill>
            </a:endParaRPr>
          </a:p>
        </p:txBody>
      </p:sp>
      <p:sp>
        <p:nvSpPr>
          <p:cNvPr id="2" name="Google Shape;88;p13">
            <a:extLst>
              <a:ext uri="{FF2B5EF4-FFF2-40B4-BE49-F238E27FC236}">
                <a16:creationId xmlns:a16="http://schemas.microsoft.com/office/drawing/2014/main" id="{29BA2A8F-510F-9706-F9A6-85C6278DE590}"/>
              </a:ext>
            </a:extLst>
          </p:cNvPr>
          <p:cNvSpPr txBox="1">
            <a:spLocks/>
          </p:cNvSpPr>
          <p:nvPr/>
        </p:nvSpPr>
        <p:spPr>
          <a:xfrm>
            <a:off x="177900" y="4597575"/>
            <a:ext cx="4317900" cy="6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400" dirty="0">
                <a:solidFill>
                  <a:schemeClr val="lt1"/>
                </a:solidFill>
              </a:rPr>
              <a:t>Submitted By: Ben </a:t>
            </a:r>
            <a:r>
              <a:rPr lang="en-GB" sz="1400" dirty="0" err="1">
                <a:solidFill>
                  <a:schemeClr val="lt1"/>
                </a:solidFill>
              </a:rPr>
              <a:t>Mishael</a:t>
            </a:r>
            <a:r>
              <a:rPr lang="en-GB" sz="1400" dirty="0">
                <a:solidFill>
                  <a:schemeClr val="lt1"/>
                </a:solidFill>
              </a:rPr>
              <a:t>, </a:t>
            </a:r>
            <a:r>
              <a:rPr lang="en-US" sz="1400" dirty="0" err="1">
                <a:solidFill>
                  <a:schemeClr val="lt1"/>
                </a:solidFill>
              </a:rPr>
              <a:t>Lyr</a:t>
            </a:r>
            <a:r>
              <a:rPr lang="en-US" sz="1400" dirty="0">
                <a:solidFill>
                  <a:schemeClr val="lt1"/>
                </a:solidFill>
              </a:rPr>
              <a:t> Ita </a:t>
            </a:r>
            <a:r>
              <a:rPr lang="en-GB" sz="1400" dirty="0">
                <a:solidFill>
                  <a:schemeClr val="lt1"/>
                </a:solidFill>
              </a:rPr>
              <a:t>, Neta Werner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3490722" y="246888"/>
            <a:ext cx="5170932" cy="133731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4100" dirty="0"/>
              <a:t>Introduction</a:t>
            </a:r>
          </a:p>
        </p:txBody>
      </p:sp>
      <p:pic>
        <p:nvPicPr>
          <p:cNvPr id="4" name="Google Shape;86;p13">
            <a:extLst>
              <a:ext uri="{FF2B5EF4-FFF2-40B4-BE49-F238E27FC236}">
                <a16:creationId xmlns:a16="http://schemas.microsoft.com/office/drawing/2014/main" id="{925A25FD-1DE5-3C95-F683-1E8803713B5E}"/>
              </a:ext>
            </a:extLst>
          </p:cNvPr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517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l="29061" r="25143" b="1"/>
          <a:stretch/>
        </p:blipFill>
        <p:spPr>
          <a:xfrm>
            <a:off x="20" y="10"/>
            <a:ext cx="3039386" cy="514349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>
              <a:alpha val="0"/>
            </a:schemeClr>
          </a:solidFill>
        </p:spPr>
      </p:pic>
      <p:sp>
        <p:nvSpPr>
          <p:cNvPr id="10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90722" y="1796796"/>
            <a:ext cx="3182691" cy="13716"/>
          </a:xfrm>
          <a:custGeom>
            <a:avLst/>
            <a:gdLst>
              <a:gd name="connsiteX0" fmla="*/ 0 w 3182691"/>
              <a:gd name="connsiteY0" fmla="*/ 0 h 13716"/>
              <a:gd name="connsiteX1" fmla="*/ 636538 w 3182691"/>
              <a:gd name="connsiteY1" fmla="*/ 0 h 13716"/>
              <a:gd name="connsiteX2" fmla="*/ 1273076 w 3182691"/>
              <a:gd name="connsiteY2" fmla="*/ 0 h 13716"/>
              <a:gd name="connsiteX3" fmla="*/ 1909615 w 3182691"/>
              <a:gd name="connsiteY3" fmla="*/ 0 h 13716"/>
              <a:gd name="connsiteX4" fmla="*/ 2482499 w 3182691"/>
              <a:gd name="connsiteY4" fmla="*/ 0 h 13716"/>
              <a:gd name="connsiteX5" fmla="*/ 3182691 w 3182691"/>
              <a:gd name="connsiteY5" fmla="*/ 0 h 13716"/>
              <a:gd name="connsiteX6" fmla="*/ 3182691 w 3182691"/>
              <a:gd name="connsiteY6" fmla="*/ 13716 h 13716"/>
              <a:gd name="connsiteX7" fmla="*/ 2609807 w 3182691"/>
              <a:gd name="connsiteY7" fmla="*/ 13716 h 13716"/>
              <a:gd name="connsiteX8" fmla="*/ 2068749 w 3182691"/>
              <a:gd name="connsiteY8" fmla="*/ 13716 h 13716"/>
              <a:gd name="connsiteX9" fmla="*/ 1432211 w 3182691"/>
              <a:gd name="connsiteY9" fmla="*/ 13716 h 13716"/>
              <a:gd name="connsiteX10" fmla="*/ 859327 w 3182691"/>
              <a:gd name="connsiteY10" fmla="*/ 13716 h 13716"/>
              <a:gd name="connsiteX11" fmla="*/ 0 w 3182691"/>
              <a:gd name="connsiteY11" fmla="*/ 13716 h 13716"/>
              <a:gd name="connsiteX12" fmla="*/ 0 w 3182691"/>
              <a:gd name="connsiteY12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1" h="13716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13406" y="3458"/>
                  <a:pt x="1273076" y="0"/>
                </a:cubicBezTo>
                <a:cubicBezTo>
                  <a:pt x="1532746" y="-3458"/>
                  <a:pt x="1697408" y="-16840"/>
                  <a:pt x="1909615" y="0"/>
                </a:cubicBezTo>
                <a:cubicBezTo>
                  <a:pt x="2121822" y="16840"/>
                  <a:pt x="2213494" y="-18555"/>
                  <a:pt x="2482499" y="0"/>
                </a:cubicBezTo>
                <a:cubicBezTo>
                  <a:pt x="2751504" y="18555"/>
                  <a:pt x="3004132" y="-28750"/>
                  <a:pt x="3182691" y="0"/>
                </a:cubicBezTo>
                <a:cubicBezTo>
                  <a:pt x="3182905" y="4075"/>
                  <a:pt x="3183007" y="9784"/>
                  <a:pt x="3182691" y="13716"/>
                </a:cubicBezTo>
                <a:cubicBezTo>
                  <a:pt x="2947041" y="12115"/>
                  <a:pt x="2875741" y="18365"/>
                  <a:pt x="2609807" y="13716"/>
                </a:cubicBezTo>
                <a:cubicBezTo>
                  <a:pt x="2343873" y="9067"/>
                  <a:pt x="2331203" y="27157"/>
                  <a:pt x="2068749" y="13716"/>
                </a:cubicBezTo>
                <a:cubicBezTo>
                  <a:pt x="1806295" y="275"/>
                  <a:pt x="1713773" y="42516"/>
                  <a:pt x="1432211" y="13716"/>
                </a:cubicBezTo>
                <a:cubicBezTo>
                  <a:pt x="1150649" y="-15084"/>
                  <a:pt x="982765" y="-825"/>
                  <a:pt x="859327" y="13716"/>
                </a:cubicBezTo>
                <a:cubicBezTo>
                  <a:pt x="735889" y="28257"/>
                  <a:pt x="254183" y="30659"/>
                  <a:pt x="0" y="13716"/>
                </a:cubicBezTo>
                <a:cubicBezTo>
                  <a:pt x="-535" y="8247"/>
                  <a:pt x="-201" y="2959"/>
                  <a:pt x="0" y="0"/>
                </a:cubicBezTo>
                <a:close/>
              </a:path>
              <a:path w="3182691" h="13716" stroke="0" extrusionOk="0">
                <a:moveTo>
                  <a:pt x="0" y="0"/>
                </a:moveTo>
                <a:cubicBezTo>
                  <a:pt x="247695" y="-19360"/>
                  <a:pt x="392581" y="-28596"/>
                  <a:pt x="572884" y="0"/>
                </a:cubicBezTo>
                <a:cubicBezTo>
                  <a:pt x="753187" y="28596"/>
                  <a:pt x="922042" y="4121"/>
                  <a:pt x="1113942" y="0"/>
                </a:cubicBezTo>
                <a:cubicBezTo>
                  <a:pt x="1305842" y="-4121"/>
                  <a:pt x="1501806" y="28092"/>
                  <a:pt x="1686826" y="0"/>
                </a:cubicBezTo>
                <a:cubicBezTo>
                  <a:pt x="1871846" y="-28092"/>
                  <a:pt x="2170181" y="-20672"/>
                  <a:pt x="2323364" y="0"/>
                </a:cubicBezTo>
                <a:cubicBezTo>
                  <a:pt x="2476547" y="20672"/>
                  <a:pt x="2919163" y="6097"/>
                  <a:pt x="3182691" y="0"/>
                </a:cubicBezTo>
                <a:cubicBezTo>
                  <a:pt x="3182125" y="5320"/>
                  <a:pt x="3182367" y="9001"/>
                  <a:pt x="3182691" y="13716"/>
                </a:cubicBezTo>
                <a:cubicBezTo>
                  <a:pt x="3026064" y="-15421"/>
                  <a:pt x="2775005" y="18495"/>
                  <a:pt x="2546153" y="13716"/>
                </a:cubicBezTo>
                <a:cubicBezTo>
                  <a:pt x="2317301" y="8937"/>
                  <a:pt x="2164351" y="-14456"/>
                  <a:pt x="1845961" y="13716"/>
                </a:cubicBezTo>
                <a:cubicBezTo>
                  <a:pt x="1527571" y="41888"/>
                  <a:pt x="1455006" y="1252"/>
                  <a:pt x="1304903" y="13716"/>
                </a:cubicBezTo>
                <a:cubicBezTo>
                  <a:pt x="1154800" y="26180"/>
                  <a:pt x="942107" y="-16628"/>
                  <a:pt x="604711" y="13716"/>
                </a:cubicBezTo>
                <a:cubicBezTo>
                  <a:pt x="267315" y="44060"/>
                  <a:pt x="141927" y="-12967"/>
                  <a:pt x="0" y="13716"/>
                </a:cubicBezTo>
                <a:cubicBezTo>
                  <a:pt x="58" y="7834"/>
                  <a:pt x="453" y="5833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3214255" y="1932432"/>
            <a:ext cx="5791200" cy="2964180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 fontScale="40000" lnSpcReduction="20000"/>
          </a:bodyPr>
          <a:lstStyle/>
          <a:p>
            <a:pPr marL="0" lvl="0" indent="0" defTabSz="91440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ym typeface="Arial"/>
              </a:rPr>
              <a:t>Problem Definition:</a:t>
            </a:r>
          </a:p>
          <a:p>
            <a:pPr marL="0" lvl="0" indent="0" defTabSz="91440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en-US" sz="2500" dirty="0">
                <a:sym typeface="Arial"/>
              </a:rPr>
              <a:t>News feeds, stock prices, social media sentiment, and economic indicators shape the stock market. Integrating and analyzing these diverse data streams in real-time is a significant challenge, but it can provide valuable insights into market trends and potential investment opportunities.</a:t>
            </a:r>
          </a:p>
          <a:p>
            <a:pPr marL="0" lvl="0" indent="0" defTabSz="91440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endParaRPr lang="en-US" sz="2500" dirty="0">
              <a:sym typeface="Arial"/>
            </a:endParaRPr>
          </a:p>
          <a:p>
            <a:pPr marL="0" lvl="0" indent="0" defTabSz="91440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ym typeface="Arial"/>
              </a:rPr>
              <a:t>Our Objectives:</a:t>
            </a:r>
          </a:p>
          <a:p>
            <a:pPr marL="571500" lvl="0" indent="-342900" defTabSz="914400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</a:pPr>
            <a:r>
              <a:rPr lang="en-US" sz="2500" dirty="0">
                <a:sym typeface="Arial"/>
              </a:rPr>
              <a:t>Demonstrate a system for real-time stock market prediction and analysis.</a:t>
            </a:r>
          </a:p>
          <a:p>
            <a:pPr marL="571500" lvl="0" indent="-342900" defTabSz="914400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</a:pPr>
            <a:r>
              <a:rPr lang="en-US" sz="2500" dirty="0"/>
              <a:t>Provide insights into the stock market and allow users to monitor stock prices effectively</a:t>
            </a:r>
          </a:p>
          <a:p>
            <a:pPr marL="571500" lvl="0" indent="-342900" defTabSz="914400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</a:pPr>
            <a:r>
              <a:rPr lang="en-US" sz="2500" dirty="0">
                <a:sym typeface="Arial"/>
              </a:rPr>
              <a:t>Utilizing Apache Spark for data analysis and Apache Kafka for data collection.</a:t>
            </a:r>
          </a:p>
          <a:p>
            <a:pPr marL="0" lvl="0" indent="-228600" defTabSz="914400">
              <a:lnSpc>
                <a:spcPct val="16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4" name="Rectangle 133">
            <a:extLst>
              <a:ext uri="{FF2B5EF4-FFF2-40B4-BE49-F238E27FC236}">
                <a16:creationId xmlns:a16="http://schemas.microsoft.com/office/drawing/2014/main" id="{6A84B152-3496-4C52-AF08-97AFFC09D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333808" y="278917"/>
            <a:ext cx="4393610" cy="99417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 fontScale="90000"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100" dirty="0"/>
              <a:t>Why is such an app needed?</a:t>
            </a:r>
            <a:br>
              <a:rPr lang="en-US" sz="1800" dirty="0"/>
            </a:br>
            <a:r>
              <a:rPr lang="en-US" sz="1800" dirty="0"/>
              <a:t>(Or – why is it big data and why do we need Spark and Kafka to implement it?)</a:t>
            </a:r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6B2ADB95-0FA3-4BD7-A8AC-89D014A8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48992" y="0"/>
            <a:ext cx="866357" cy="468771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6138" y="2567969"/>
            <a:ext cx="473163" cy="473163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Freeform: Shape 139">
            <a:extLst>
              <a:ext uri="{FF2B5EF4-FFF2-40B4-BE49-F238E27FC236}">
                <a16:creationId xmlns:a16="http://schemas.microsoft.com/office/drawing/2014/main" id="{4CBF9756-6AC8-4C65-84DF-56FBFFA1D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5587670" y="3875011"/>
            <a:ext cx="1376794" cy="1518589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Google Shape;86;p13">
            <a:extLst>
              <a:ext uri="{FF2B5EF4-FFF2-40B4-BE49-F238E27FC236}">
                <a16:creationId xmlns:a16="http://schemas.microsoft.com/office/drawing/2014/main" id="{925A25FD-1DE5-3C95-F683-1E8803713B5E}"/>
              </a:ext>
            </a:extLst>
          </p:cNvPr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517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l="13209" r="9295" b="4"/>
          <a:stretch/>
        </p:blipFill>
        <p:spPr>
          <a:xfrm>
            <a:off x="5813981" y="806429"/>
            <a:ext cx="3096452" cy="3096452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solidFill>
            <a:schemeClr val="lt1">
              <a:alpha val="0"/>
            </a:schemeClr>
          </a:solidFill>
        </p:spPr>
      </p:pic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2D385988-EAAF-4C27-AF8A-2BFBECAF3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2201" y="0"/>
            <a:ext cx="1550211" cy="1216410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104058" y="770929"/>
            <a:ext cx="0" cy="1198281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B621D332-7329-4994-8836-C429A51B7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7145" y="4525346"/>
            <a:ext cx="1493298" cy="618154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8" name="Freeform: Shape 147">
            <a:extLst>
              <a:ext uri="{FF2B5EF4-FFF2-40B4-BE49-F238E27FC236}">
                <a16:creationId xmlns:a16="http://schemas.microsoft.com/office/drawing/2014/main" id="{2D20F754-35A9-4508-BE3C-C59996D14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8772" y="4139397"/>
            <a:ext cx="1005228" cy="1004103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Google Shape;93;p14">
            <a:extLst>
              <a:ext uri="{FF2B5EF4-FFF2-40B4-BE49-F238E27FC236}">
                <a16:creationId xmlns:a16="http://schemas.microsoft.com/office/drawing/2014/main" id="{5BB7D7E5-3E27-7AFC-A9C1-1881947124D5}"/>
              </a:ext>
            </a:extLst>
          </p:cNvPr>
          <p:cNvSpPr txBox="1">
            <a:spLocks/>
          </p:cNvSpPr>
          <p:nvPr/>
        </p:nvSpPr>
        <p:spPr>
          <a:xfrm>
            <a:off x="233567" y="1552007"/>
            <a:ext cx="4872571" cy="994173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 fontScale="975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pPr defTabSz="914400">
              <a:spcBef>
                <a:spcPct val="0"/>
              </a:spcBef>
            </a:pPr>
            <a:endParaRPr lang="en-US" sz="3400" dirty="0"/>
          </a:p>
        </p:txBody>
      </p:sp>
      <p:sp>
        <p:nvSpPr>
          <p:cNvPr id="3" name="Google Shape;93;p14">
            <a:extLst>
              <a:ext uri="{FF2B5EF4-FFF2-40B4-BE49-F238E27FC236}">
                <a16:creationId xmlns:a16="http://schemas.microsoft.com/office/drawing/2014/main" id="{03A6F676-AD73-0ADC-55D0-97BFC140E032}"/>
              </a:ext>
            </a:extLst>
          </p:cNvPr>
          <p:cNvSpPr txBox="1">
            <a:spLocks/>
          </p:cNvSpPr>
          <p:nvPr/>
        </p:nvSpPr>
        <p:spPr>
          <a:xfrm>
            <a:off x="113212" y="2307463"/>
            <a:ext cx="4595067" cy="994173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 fontScale="975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pPr defTabSz="914400">
              <a:spcBef>
                <a:spcPct val="0"/>
              </a:spcBef>
            </a:pPr>
            <a:endParaRPr lang="en-US" sz="1400" dirty="0"/>
          </a:p>
        </p:txBody>
      </p:sp>
      <p:graphicFrame>
        <p:nvGraphicFramePr>
          <p:cNvPr id="122" name="Google Shape;94;p14">
            <a:extLst>
              <a:ext uri="{FF2B5EF4-FFF2-40B4-BE49-F238E27FC236}">
                <a16:creationId xmlns:a16="http://schemas.microsoft.com/office/drawing/2014/main" id="{543AE25C-358E-73CA-7AF9-97491645E8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4962904"/>
              </p:ext>
            </p:extLst>
          </p:nvPr>
        </p:nvGraphicFramePr>
        <p:xfrm>
          <a:off x="628650" y="1369218"/>
          <a:ext cx="4045020" cy="3263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994608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86;p13">
            <a:extLst>
              <a:ext uri="{FF2B5EF4-FFF2-40B4-BE49-F238E27FC236}">
                <a16:creationId xmlns:a16="http://schemas.microsoft.com/office/drawing/2014/main" id="{925A25FD-1DE5-3C95-F683-1E8803713B5E}"/>
              </a:ext>
            </a:extLst>
          </p:cNvPr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517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l="29061" r="25143" b="1"/>
          <a:stretch/>
        </p:blipFill>
        <p:spPr>
          <a:xfrm>
            <a:off x="20" y="10"/>
            <a:ext cx="3039386" cy="514349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>
              <a:alpha val="0"/>
            </a:schemeClr>
          </a:solidFill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94B633-160F-C684-2FFE-72FA86F9AD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282354"/>
              </p:ext>
            </p:extLst>
          </p:nvPr>
        </p:nvGraphicFramePr>
        <p:xfrm>
          <a:off x="2734330" y="2480162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47652510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65008666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7880955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0984374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043003772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IL" dirty="0"/>
                        <a:t>S</a:t>
                      </a:r>
                      <a:r>
                        <a:rPr lang="en-US" dirty="0" err="1"/>
                        <a:t>ynth</a:t>
                      </a:r>
                      <a:r>
                        <a:rPr lang="en-IL" dirty="0"/>
                        <a:t>etic Trades Mocked Data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4705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L" dirty="0"/>
                        <a:t>ticker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volum</a:t>
                      </a:r>
                      <a:r>
                        <a:rPr lang="en-US" dirty="0"/>
                        <a:t>e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68615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E1E71FE-7100-385B-7613-E8C0B03C76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9805666"/>
              </p:ext>
            </p:extLst>
          </p:nvPr>
        </p:nvGraphicFramePr>
        <p:xfrm>
          <a:off x="2734330" y="3397204"/>
          <a:ext cx="6096000" cy="87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47652510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0184481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650086664"/>
                    </a:ext>
                  </a:extLst>
                </a:gridCol>
                <a:gridCol w="1185737">
                  <a:extLst>
                    <a:ext uri="{9D8B030D-6E8A-4147-A177-3AD203B41FA5}">
                      <a16:colId xmlns:a16="http://schemas.microsoft.com/office/drawing/2014/main" val="378809552"/>
                    </a:ext>
                  </a:extLst>
                </a:gridCol>
                <a:gridCol w="846263">
                  <a:extLst>
                    <a:ext uri="{9D8B030D-6E8A-4147-A177-3AD203B41FA5}">
                      <a16:colId xmlns:a16="http://schemas.microsoft.com/office/drawing/2014/main" val="30984374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3003772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IL" dirty="0"/>
                        <a:t>S</a:t>
                      </a:r>
                      <a:r>
                        <a:rPr lang="en-US" dirty="0" err="1"/>
                        <a:t>ynth</a:t>
                      </a:r>
                      <a:r>
                        <a:rPr lang="en-IL" dirty="0"/>
                        <a:t>etic ticker Mocked Data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4705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L" dirty="0"/>
                        <a:t>ticker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Display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Shs outstanding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Sector</a:t>
                      </a:r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Industry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686155"/>
                  </a:ext>
                </a:extLst>
              </a:tr>
            </a:tbl>
          </a:graphicData>
        </a:graphic>
      </p:graphicFrame>
      <p:sp>
        <p:nvSpPr>
          <p:cNvPr id="9" name="Google Shape;93;p14">
            <a:extLst>
              <a:ext uri="{FF2B5EF4-FFF2-40B4-BE49-F238E27FC236}">
                <a16:creationId xmlns:a16="http://schemas.microsoft.com/office/drawing/2014/main" id="{C959DBC1-67D1-5615-000A-0D9BC2FBD7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48846" y="267250"/>
            <a:ext cx="3604497" cy="972836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Input Data definition</a:t>
            </a:r>
          </a:p>
        </p:txBody>
      </p:sp>
      <p:sp>
        <p:nvSpPr>
          <p:cNvPr id="10" name="Google Shape;93;p14">
            <a:extLst>
              <a:ext uri="{FF2B5EF4-FFF2-40B4-BE49-F238E27FC236}">
                <a16:creationId xmlns:a16="http://schemas.microsoft.com/office/drawing/2014/main" id="{F9592F50-3017-501D-AE2A-006FA9E26D8E}"/>
              </a:ext>
            </a:extLst>
          </p:cNvPr>
          <p:cNvSpPr txBox="1">
            <a:spLocks/>
          </p:cNvSpPr>
          <p:nvPr/>
        </p:nvSpPr>
        <p:spPr>
          <a:xfrm>
            <a:off x="3039406" y="772753"/>
            <a:ext cx="5871027" cy="1669746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 fontScale="900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pPr defTabSz="914400">
              <a:lnSpc>
                <a:spcPct val="150000"/>
              </a:lnSpc>
              <a:spcBef>
                <a:spcPct val="0"/>
              </a:spcBef>
            </a:pPr>
            <a:r>
              <a:rPr lang="en-US" sz="1800" dirty="0"/>
              <a:t>After searching for a free transaction dataset, we discovered that the only available sources were aggregated data. As a result, we opted to generate simulated data to represent each transaction individually.</a:t>
            </a:r>
          </a:p>
          <a:p>
            <a:pPr defTabSz="914400">
              <a:lnSpc>
                <a:spcPct val="150000"/>
              </a:lnSpc>
              <a:spcBef>
                <a:spcPct val="0"/>
              </a:spcBef>
            </a:pPr>
            <a:r>
              <a:rPr lang="en-US" sz="1800" dirty="0"/>
              <a:t> The data structure:</a:t>
            </a:r>
          </a:p>
        </p:txBody>
      </p:sp>
    </p:spTree>
    <p:extLst>
      <p:ext uri="{BB962C8B-B14F-4D97-AF65-F5344CB8AC3E}">
        <p14:creationId xmlns:p14="http://schemas.microsoft.com/office/powerpoint/2010/main" val="3345558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86;p13">
            <a:extLst>
              <a:ext uri="{FF2B5EF4-FFF2-40B4-BE49-F238E27FC236}">
                <a16:creationId xmlns:a16="http://schemas.microsoft.com/office/drawing/2014/main" id="{925A25FD-1DE5-3C95-F683-1E8803713B5E}"/>
              </a:ext>
            </a:extLst>
          </p:cNvPr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517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l="29061" r="25143" b="1"/>
          <a:stretch/>
        </p:blipFill>
        <p:spPr>
          <a:xfrm>
            <a:off x="20" y="10"/>
            <a:ext cx="3039386" cy="514349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>
              <a:alpha val="0"/>
            </a:schemeClr>
          </a:solidFill>
        </p:spPr>
      </p:pic>
      <p:sp>
        <p:nvSpPr>
          <p:cNvPr id="10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90722" y="1796796"/>
            <a:ext cx="3182691" cy="13716"/>
          </a:xfrm>
          <a:custGeom>
            <a:avLst/>
            <a:gdLst>
              <a:gd name="connsiteX0" fmla="*/ 0 w 3182691"/>
              <a:gd name="connsiteY0" fmla="*/ 0 h 13716"/>
              <a:gd name="connsiteX1" fmla="*/ 636538 w 3182691"/>
              <a:gd name="connsiteY1" fmla="*/ 0 h 13716"/>
              <a:gd name="connsiteX2" fmla="*/ 1273076 w 3182691"/>
              <a:gd name="connsiteY2" fmla="*/ 0 h 13716"/>
              <a:gd name="connsiteX3" fmla="*/ 1909615 w 3182691"/>
              <a:gd name="connsiteY3" fmla="*/ 0 h 13716"/>
              <a:gd name="connsiteX4" fmla="*/ 2482499 w 3182691"/>
              <a:gd name="connsiteY4" fmla="*/ 0 h 13716"/>
              <a:gd name="connsiteX5" fmla="*/ 3182691 w 3182691"/>
              <a:gd name="connsiteY5" fmla="*/ 0 h 13716"/>
              <a:gd name="connsiteX6" fmla="*/ 3182691 w 3182691"/>
              <a:gd name="connsiteY6" fmla="*/ 13716 h 13716"/>
              <a:gd name="connsiteX7" fmla="*/ 2609807 w 3182691"/>
              <a:gd name="connsiteY7" fmla="*/ 13716 h 13716"/>
              <a:gd name="connsiteX8" fmla="*/ 2068749 w 3182691"/>
              <a:gd name="connsiteY8" fmla="*/ 13716 h 13716"/>
              <a:gd name="connsiteX9" fmla="*/ 1432211 w 3182691"/>
              <a:gd name="connsiteY9" fmla="*/ 13716 h 13716"/>
              <a:gd name="connsiteX10" fmla="*/ 859327 w 3182691"/>
              <a:gd name="connsiteY10" fmla="*/ 13716 h 13716"/>
              <a:gd name="connsiteX11" fmla="*/ 0 w 3182691"/>
              <a:gd name="connsiteY11" fmla="*/ 13716 h 13716"/>
              <a:gd name="connsiteX12" fmla="*/ 0 w 3182691"/>
              <a:gd name="connsiteY12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1" h="13716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13406" y="3458"/>
                  <a:pt x="1273076" y="0"/>
                </a:cubicBezTo>
                <a:cubicBezTo>
                  <a:pt x="1532746" y="-3458"/>
                  <a:pt x="1697408" y="-16840"/>
                  <a:pt x="1909615" y="0"/>
                </a:cubicBezTo>
                <a:cubicBezTo>
                  <a:pt x="2121822" y="16840"/>
                  <a:pt x="2213494" y="-18555"/>
                  <a:pt x="2482499" y="0"/>
                </a:cubicBezTo>
                <a:cubicBezTo>
                  <a:pt x="2751504" y="18555"/>
                  <a:pt x="3004132" y="-28750"/>
                  <a:pt x="3182691" y="0"/>
                </a:cubicBezTo>
                <a:cubicBezTo>
                  <a:pt x="3182905" y="4075"/>
                  <a:pt x="3183007" y="9784"/>
                  <a:pt x="3182691" y="13716"/>
                </a:cubicBezTo>
                <a:cubicBezTo>
                  <a:pt x="2947041" y="12115"/>
                  <a:pt x="2875741" y="18365"/>
                  <a:pt x="2609807" y="13716"/>
                </a:cubicBezTo>
                <a:cubicBezTo>
                  <a:pt x="2343873" y="9067"/>
                  <a:pt x="2331203" y="27157"/>
                  <a:pt x="2068749" y="13716"/>
                </a:cubicBezTo>
                <a:cubicBezTo>
                  <a:pt x="1806295" y="275"/>
                  <a:pt x="1713773" y="42516"/>
                  <a:pt x="1432211" y="13716"/>
                </a:cubicBezTo>
                <a:cubicBezTo>
                  <a:pt x="1150649" y="-15084"/>
                  <a:pt x="982765" y="-825"/>
                  <a:pt x="859327" y="13716"/>
                </a:cubicBezTo>
                <a:cubicBezTo>
                  <a:pt x="735889" y="28257"/>
                  <a:pt x="254183" y="30659"/>
                  <a:pt x="0" y="13716"/>
                </a:cubicBezTo>
                <a:cubicBezTo>
                  <a:pt x="-535" y="8247"/>
                  <a:pt x="-201" y="2959"/>
                  <a:pt x="0" y="0"/>
                </a:cubicBezTo>
                <a:close/>
              </a:path>
              <a:path w="3182691" h="13716" stroke="0" extrusionOk="0">
                <a:moveTo>
                  <a:pt x="0" y="0"/>
                </a:moveTo>
                <a:cubicBezTo>
                  <a:pt x="247695" y="-19360"/>
                  <a:pt x="392581" y="-28596"/>
                  <a:pt x="572884" y="0"/>
                </a:cubicBezTo>
                <a:cubicBezTo>
                  <a:pt x="753187" y="28596"/>
                  <a:pt x="922042" y="4121"/>
                  <a:pt x="1113942" y="0"/>
                </a:cubicBezTo>
                <a:cubicBezTo>
                  <a:pt x="1305842" y="-4121"/>
                  <a:pt x="1501806" y="28092"/>
                  <a:pt x="1686826" y="0"/>
                </a:cubicBezTo>
                <a:cubicBezTo>
                  <a:pt x="1871846" y="-28092"/>
                  <a:pt x="2170181" y="-20672"/>
                  <a:pt x="2323364" y="0"/>
                </a:cubicBezTo>
                <a:cubicBezTo>
                  <a:pt x="2476547" y="20672"/>
                  <a:pt x="2919163" y="6097"/>
                  <a:pt x="3182691" y="0"/>
                </a:cubicBezTo>
                <a:cubicBezTo>
                  <a:pt x="3182125" y="5320"/>
                  <a:pt x="3182367" y="9001"/>
                  <a:pt x="3182691" y="13716"/>
                </a:cubicBezTo>
                <a:cubicBezTo>
                  <a:pt x="3026064" y="-15421"/>
                  <a:pt x="2775005" y="18495"/>
                  <a:pt x="2546153" y="13716"/>
                </a:cubicBezTo>
                <a:cubicBezTo>
                  <a:pt x="2317301" y="8937"/>
                  <a:pt x="2164351" y="-14456"/>
                  <a:pt x="1845961" y="13716"/>
                </a:cubicBezTo>
                <a:cubicBezTo>
                  <a:pt x="1527571" y="41888"/>
                  <a:pt x="1455006" y="1252"/>
                  <a:pt x="1304903" y="13716"/>
                </a:cubicBezTo>
                <a:cubicBezTo>
                  <a:pt x="1154800" y="26180"/>
                  <a:pt x="942107" y="-16628"/>
                  <a:pt x="604711" y="13716"/>
                </a:cubicBezTo>
                <a:cubicBezTo>
                  <a:pt x="267315" y="44060"/>
                  <a:pt x="141927" y="-12967"/>
                  <a:pt x="0" y="13716"/>
                </a:cubicBezTo>
                <a:cubicBezTo>
                  <a:pt x="58" y="7834"/>
                  <a:pt x="453" y="5833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93;p14">
            <a:extLst>
              <a:ext uri="{FF2B5EF4-FFF2-40B4-BE49-F238E27FC236}">
                <a16:creationId xmlns:a16="http://schemas.microsoft.com/office/drawing/2014/main" id="{95E71C27-47B0-5BB6-C2BE-A76C2C064B83}"/>
              </a:ext>
            </a:extLst>
          </p:cNvPr>
          <p:cNvSpPr txBox="1">
            <a:spLocks/>
          </p:cNvSpPr>
          <p:nvPr/>
        </p:nvSpPr>
        <p:spPr>
          <a:xfrm>
            <a:off x="3118879" y="-4293"/>
            <a:ext cx="4909048" cy="1669746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 fontScale="90000" lnSpcReduction="200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pPr defTabSz="914400">
              <a:lnSpc>
                <a:spcPct val="150000"/>
              </a:lnSpc>
              <a:spcBef>
                <a:spcPct val="0"/>
              </a:spcBef>
            </a:pPr>
            <a:r>
              <a:rPr lang="en-US" sz="3100" dirty="0"/>
              <a:t>Output Data definition</a:t>
            </a:r>
            <a:br>
              <a:rPr lang="en-US" sz="1800" dirty="0"/>
            </a:br>
            <a:r>
              <a:rPr lang="en-US" sz="1800" dirty="0"/>
              <a:t>Our project will produce output data that will be the base layer for a stock analyzer dashboard. </a:t>
            </a:r>
          </a:p>
          <a:p>
            <a:pPr defTabSz="914400">
              <a:lnSpc>
                <a:spcPct val="150000"/>
              </a:lnSpc>
              <a:spcBef>
                <a:spcPct val="0"/>
              </a:spcBef>
            </a:pPr>
            <a:r>
              <a:rPr lang="en-US" sz="1800" dirty="0"/>
              <a:t>The includes data and graphs:</a:t>
            </a:r>
          </a:p>
        </p:txBody>
      </p:sp>
      <p:graphicFrame>
        <p:nvGraphicFramePr>
          <p:cNvPr id="105" name="TextBox 5">
            <a:extLst>
              <a:ext uri="{FF2B5EF4-FFF2-40B4-BE49-F238E27FC236}">
                <a16:creationId xmlns:a16="http://schemas.microsoft.com/office/drawing/2014/main" id="{90F72F67-3DC5-0994-5CC9-CF9A561EB6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9153735"/>
              </p:ext>
            </p:extLst>
          </p:nvPr>
        </p:nvGraphicFramePr>
        <p:xfrm>
          <a:off x="2697564" y="1888788"/>
          <a:ext cx="6297627" cy="31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495546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0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86;p13">
            <a:extLst>
              <a:ext uri="{FF2B5EF4-FFF2-40B4-BE49-F238E27FC236}">
                <a16:creationId xmlns:a16="http://schemas.microsoft.com/office/drawing/2014/main" id="{925A25FD-1DE5-3C95-F683-1E8803713B5E}"/>
              </a:ext>
            </a:extLst>
          </p:cNvPr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517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l="29061" r="25143" b="1"/>
          <a:stretch/>
        </p:blipFill>
        <p:spPr>
          <a:xfrm>
            <a:off x="20" y="10"/>
            <a:ext cx="3039386" cy="514349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>
              <a:alpha val="0"/>
            </a:schemeClr>
          </a:solidFill>
        </p:spPr>
      </p:pic>
      <p:sp>
        <p:nvSpPr>
          <p:cNvPr id="10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90722" y="1796796"/>
            <a:ext cx="3182691" cy="13716"/>
          </a:xfrm>
          <a:custGeom>
            <a:avLst/>
            <a:gdLst>
              <a:gd name="connsiteX0" fmla="*/ 0 w 3182691"/>
              <a:gd name="connsiteY0" fmla="*/ 0 h 13716"/>
              <a:gd name="connsiteX1" fmla="*/ 636538 w 3182691"/>
              <a:gd name="connsiteY1" fmla="*/ 0 h 13716"/>
              <a:gd name="connsiteX2" fmla="*/ 1273076 w 3182691"/>
              <a:gd name="connsiteY2" fmla="*/ 0 h 13716"/>
              <a:gd name="connsiteX3" fmla="*/ 1909615 w 3182691"/>
              <a:gd name="connsiteY3" fmla="*/ 0 h 13716"/>
              <a:gd name="connsiteX4" fmla="*/ 2482499 w 3182691"/>
              <a:gd name="connsiteY4" fmla="*/ 0 h 13716"/>
              <a:gd name="connsiteX5" fmla="*/ 3182691 w 3182691"/>
              <a:gd name="connsiteY5" fmla="*/ 0 h 13716"/>
              <a:gd name="connsiteX6" fmla="*/ 3182691 w 3182691"/>
              <a:gd name="connsiteY6" fmla="*/ 13716 h 13716"/>
              <a:gd name="connsiteX7" fmla="*/ 2609807 w 3182691"/>
              <a:gd name="connsiteY7" fmla="*/ 13716 h 13716"/>
              <a:gd name="connsiteX8" fmla="*/ 2068749 w 3182691"/>
              <a:gd name="connsiteY8" fmla="*/ 13716 h 13716"/>
              <a:gd name="connsiteX9" fmla="*/ 1432211 w 3182691"/>
              <a:gd name="connsiteY9" fmla="*/ 13716 h 13716"/>
              <a:gd name="connsiteX10" fmla="*/ 859327 w 3182691"/>
              <a:gd name="connsiteY10" fmla="*/ 13716 h 13716"/>
              <a:gd name="connsiteX11" fmla="*/ 0 w 3182691"/>
              <a:gd name="connsiteY11" fmla="*/ 13716 h 13716"/>
              <a:gd name="connsiteX12" fmla="*/ 0 w 3182691"/>
              <a:gd name="connsiteY12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1" h="13716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13406" y="3458"/>
                  <a:pt x="1273076" y="0"/>
                </a:cubicBezTo>
                <a:cubicBezTo>
                  <a:pt x="1532746" y="-3458"/>
                  <a:pt x="1697408" y="-16840"/>
                  <a:pt x="1909615" y="0"/>
                </a:cubicBezTo>
                <a:cubicBezTo>
                  <a:pt x="2121822" y="16840"/>
                  <a:pt x="2213494" y="-18555"/>
                  <a:pt x="2482499" y="0"/>
                </a:cubicBezTo>
                <a:cubicBezTo>
                  <a:pt x="2751504" y="18555"/>
                  <a:pt x="3004132" y="-28750"/>
                  <a:pt x="3182691" y="0"/>
                </a:cubicBezTo>
                <a:cubicBezTo>
                  <a:pt x="3182905" y="4075"/>
                  <a:pt x="3183007" y="9784"/>
                  <a:pt x="3182691" y="13716"/>
                </a:cubicBezTo>
                <a:cubicBezTo>
                  <a:pt x="2947041" y="12115"/>
                  <a:pt x="2875741" y="18365"/>
                  <a:pt x="2609807" y="13716"/>
                </a:cubicBezTo>
                <a:cubicBezTo>
                  <a:pt x="2343873" y="9067"/>
                  <a:pt x="2331203" y="27157"/>
                  <a:pt x="2068749" y="13716"/>
                </a:cubicBezTo>
                <a:cubicBezTo>
                  <a:pt x="1806295" y="275"/>
                  <a:pt x="1713773" y="42516"/>
                  <a:pt x="1432211" y="13716"/>
                </a:cubicBezTo>
                <a:cubicBezTo>
                  <a:pt x="1150649" y="-15084"/>
                  <a:pt x="982765" y="-825"/>
                  <a:pt x="859327" y="13716"/>
                </a:cubicBezTo>
                <a:cubicBezTo>
                  <a:pt x="735889" y="28257"/>
                  <a:pt x="254183" y="30659"/>
                  <a:pt x="0" y="13716"/>
                </a:cubicBezTo>
                <a:cubicBezTo>
                  <a:pt x="-535" y="8247"/>
                  <a:pt x="-201" y="2959"/>
                  <a:pt x="0" y="0"/>
                </a:cubicBezTo>
                <a:close/>
              </a:path>
              <a:path w="3182691" h="13716" stroke="0" extrusionOk="0">
                <a:moveTo>
                  <a:pt x="0" y="0"/>
                </a:moveTo>
                <a:cubicBezTo>
                  <a:pt x="247695" y="-19360"/>
                  <a:pt x="392581" y="-28596"/>
                  <a:pt x="572884" y="0"/>
                </a:cubicBezTo>
                <a:cubicBezTo>
                  <a:pt x="753187" y="28596"/>
                  <a:pt x="922042" y="4121"/>
                  <a:pt x="1113942" y="0"/>
                </a:cubicBezTo>
                <a:cubicBezTo>
                  <a:pt x="1305842" y="-4121"/>
                  <a:pt x="1501806" y="28092"/>
                  <a:pt x="1686826" y="0"/>
                </a:cubicBezTo>
                <a:cubicBezTo>
                  <a:pt x="1871846" y="-28092"/>
                  <a:pt x="2170181" y="-20672"/>
                  <a:pt x="2323364" y="0"/>
                </a:cubicBezTo>
                <a:cubicBezTo>
                  <a:pt x="2476547" y="20672"/>
                  <a:pt x="2919163" y="6097"/>
                  <a:pt x="3182691" y="0"/>
                </a:cubicBezTo>
                <a:cubicBezTo>
                  <a:pt x="3182125" y="5320"/>
                  <a:pt x="3182367" y="9001"/>
                  <a:pt x="3182691" y="13716"/>
                </a:cubicBezTo>
                <a:cubicBezTo>
                  <a:pt x="3026064" y="-15421"/>
                  <a:pt x="2775005" y="18495"/>
                  <a:pt x="2546153" y="13716"/>
                </a:cubicBezTo>
                <a:cubicBezTo>
                  <a:pt x="2317301" y="8937"/>
                  <a:pt x="2164351" y="-14456"/>
                  <a:pt x="1845961" y="13716"/>
                </a:cubicBezTo>
                <a:cubicBezTo>
                  <a:pt x="1527571" y="41888"/>
                  <a:pt x="1455006" y="1252"/>
                  <a:pt x="1304903" y="13716"/>
                </a:cubicBezTo>
                <a:cubicBezTo>
                  <a:pt x="1154800" y="26180"/>
                  <a:pt x="942107" y="-16628"/>
                  <a:pt x="604711" y="13716"/>
                </a:cubicBezTo>
                <a:cubicBezTo>
                  <a:pt x="267315" y="44060"/>
                  <a:pt x="141927" y="-12967"/>
                  <a:pt x="0" y="13716"/>
                </a:cubicBezTo>
                <a:cubicBezTo>
                  <a:pt x="58" y="7834"/>
                  <a:pt x="453" y="5833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93;p14">
            <a:extLst>
              <a:ext uri="{FF2B5EF4-FFF2-40B4-BE49-F238E27FC236}">
                <a16:creationId xmlns:a16="http://schemas.microsoft.com/office/drawing/2014/main" id="{95E71C27-47B0-5BB6-C2BE-A76C2C064B83}"/>
              </a:ext>
            </a:extLst>
          </p:cNvPr>
          <p:cNvSpPr txBox="1">
            <a:spLocks/>
          </p:cNvSpPr>
          <p:nvPr/>
        </p:nvSpPr>
        <p:spPr>
          <a:xfrm>
            <a:off x="3098097" y="0"/>
            <a:ext cx="5526357" cy="1669746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 fontScale="900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pPr marL="0" defTabSz="914400" rtl="1" eaLnBrk="1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SzPts val="2600"/>
              <a:buNone/>
            </a:pPr>
            <a:r>
              <a:rPr lang="en-US" sz="3100" dirty="0"/>
              <a:t>Lecturer review summarize</a:t>
            </a:r>
          </a:p>
          <a:p>
            <a:pPr marL="0" defTabSz="91440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SzPts val="2600"/>
              <a:buNone/>
            </a:pPr>
            <a:r>
              <a:rPr lang="en-US" sz="1900" dirty="0">
                <a:latin typeface="Arial" panose="020B0604020202020204" pitchFamily="34" charset="0"/>
              </a:rPr>
              <a:t>(based on the article </a:t>
            </a:r>
            <a:r>
              <a:rPr lang="en-GB" sz="1900" dirty="0">
                <a:latin typeface="Arial" panose="020B0604020202020204" pitchFamily="34" charset="0"/>
              </a:rPr>
              <a:t>"Real-time </a:t>
            </a:r>
            <a:r>
              <a:rPr lang="en-GB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Stock Market </a:t>
            </a:r>
            <a:r>
              <a:rPr lang="en-GB" sz="1900" dirty="0">
                <a:latin typeface="Arial" panose="020B0604020202020204" pitchFamily="34" charset="0"/>
              </a:rPr>
              <a:t>Trend Analysis using </a:t>
            </a:r>
            <a:r>
              <a:rPr lang="en-GB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Stream Processing </a:t>
            </a:r>
            <a:r>
              <a:rPr lang="en-GB" sz="1900" dirty="0">
                <a:latin typeface="Arial" panose="020B0604020202020204" pitchFamily="34" charset="0"/>
              </a:rPr>
              <a:t>Frameworks" </a:t>
            </a:r>
            <a:r>
              <a:rPr lang="en-US" sz="1900" dirty="0">
                <a:latin typeface="Arial" panose="020B0604020202020204" pitchFamily="34" charset="0"/>
              </a:rPr>
              <a:t>)</a:t>
            </a:r>
            <a:r>
              <a:rPr lang="en-US" sz="3100" dirty="0"/>
              <a:t> </a:t>
            </a:r>
            <a:endParaRPr lang="en-US" sz="1800" dirty="0"/>
          </a:p>
        </p:txBody>
      </p:sp>
      <p:graphicFrame>
        <p:nvGraphicFramePr>
          <p:cNvPr id="3" name="Google Shape;94;p14">
            <a:extLst>
              <a:ext uri="{FF2B5EF4-FFF2-40B4-BE49-F238E27FC236}">
                <a16:creationId xmlns:a16="http://schemas.microsoft.com/office/drawing/2014/main" id="{0D6C5A91-EB3D-C6BF-3245-A1B0FFB3A7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5005979"/>
              </p:ext>
            </p:extLst>
          </p:nvPr>
        </p:nvGraphicFramePr>
        <p:xfrm>
          <a:off x="3341418" y="1902858"/>
          <a:ext cx="5526356" cy="3263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BF2487C-56D9-093C-5BB6-147787C93DB9}"/>
              </a:ext>
            </a:extLst>
          </p:cNvPr>
          <p:cNvSpPr txBox="1"/>
          <p:nvPr/>
        </p:nvSpPr>
        <p:spPr>
          <a:xfrm>
            <a:off x="0" y="4357687"/>
            <a:ext cx="2971800" cy="880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GB" sz="900" dirty="0" err="1">
                <a:solidFill>
                  <a:schemeClr val="bg1"/>
                </a:solidFill>
                <a:latin typeface="Aptos" panose="02110004020202020204"/>
              </a:rPr>
              <a:t>Pyla</a:t>
            </a:r>
            <a:r>
              <a:rPr lang="en-GB" sz="900" dirty="0">
                <a:solidFill>
                  <a:schemeClr val="bg1"/>
                </a:solidFill>
                <a:latin typeface="Aptos" panose="02110004020202020204"/>
              </a:rPr>
              <a:t>, A., </a:t>
            </a:r>
            <a:r>
              <a:rPr lang="en-GB" sz="900" dirty="0" err="1">
                <a:solidFill>
                  <a:schemeClr val="bg1"/>
                </a:solidFill>
                <a:latin typeface="Aptos" panose="02110004020202020204"/>
              </a:rPr>
              <a:t>Mekala</a:t>
            </a:r>
            <a:r>
              <a:rPr lang="en-GB" sz="900" dirty="0">
                <a:solidFill>
                  <a:schemeClr val="bg1"/>
                </a:solidFill>
                <a:latin typeface="Aptos" panose="02110004020202020204"/>
              </a:rPr>
              <a:t>, R., &amp; </a:t>
            </a:r>
            <a:r>
              <a:rPr lang="en-GB" sz="900" dirty="0" err="1">
                <a:solidFill>
                  <a:schemeClr val="bg1"/>
                </a:solidFill>
                <a:latin typeface="Aptos" panose="02110004020202020204"/>
              </a:rPr>
              <a:t>Ganjoo</a:t>
            </a:r>
            <a:r>
              <a:rPr lang="en-GB" sz="900" dirty="0">
                <a:solidFill>
                  <a:schemeClr val="bg1"/>
                </a:solidFill>
                <a:latin typeface="Aptos" panose="02110004020202020204"/>
              </a:rPr>
              <a:t>, A. (n.d.). *Real-time Stock Market Trend Analysis using Stream Processing Frameworks*. CS237 Project Report. Retrieved from </a:t>
            </a:r>
            <a:r>
              <a:rPr lang="en-GB" sz="900" dirty="0">
                <a:solidFill>
                  <a:schemeClr val="bg1"/>
                </a:solidFill>
                <a:latin typeface="Aptos" panose="02110004020202020204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https://ics.uci.edu/~cs237/project2023/CS237_Pyla.pdf</a:t>
            </a:r>
            <a:r>
              <a:rPr lang="en-GB" sz="900" dirty="0">
                <a:solidFill>
                  <a:schemeClr val="bg1"/>
                </a:solidFill>
                <a:latin typeface="Aptos" panose="02110004020202020204"/>
              </a:rPr>
              <a:t>.</a:t>
            </a:r>
            <a:endParaRPr lang="en-IL" sz="900" dirty="0">
              <a:solidFill>
                <a:schemeClr val="bg1"/>
              </a:solidFill>
              <a:latin typeface="Aptos" panose="021100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237205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86;p13">
            <a:extLst>
              <a:ext uri="{FF2B5EF4-FFF2-40B4-BE49-F238E27FC236}">
                <a16:creationId xmlns:a16="http://schemas.microsoft.com/office/drawing/2014/main" id="{925A25FD-1DE5-3C95-F683-1E8803713B5E}"/>
              </a:ext>
            </a:extLst>
          </p:cNvPr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517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l="29061" r="25143" b="1"/>
          <a:stretch/>
        </p:blipFill>
        <p:spPr>
          <a:xfrm>
            <a:off x="20" y="10"/>
            <a:ext cx="3039386" cy="514349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>
              <a:alpha val="0"/>
            </a:schemeClr>
          </a:solidFill>
        </p:spPr>
      </p:pic>
      <p:sp>
        <p:nvSpPr>
          <p:cNvPr id="2" name="Google Shape;87;p13">
            <a:extLst>
              <a:ext uri="{FF2B5EF4-FFF2-40B4-BE49-F238E27FC236}">
                <a16:creationId xmlns:a16="http://schemas.microsoft.com/office/drawing/2014/main" id="{DEB4B2D4-9C74-1034-B316-3D947E71415E}"/>
              </a:ext>
            </a:extLst>
          </p:cNvPr>
          <p:cNvSpPr txBox="1">
            <a:spLocks/>
          </p:cNvSpPr>
          <p:nvPr/>
        </p:nvSpPr>
        <p:spPr>
          <a:xfrm>
            <a:off x="3211671" y="272436"/>
            <a:ext cx="2994525" cy="57928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lnSpcReduction="100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r>
              <a:rPr lang="en-GB" sz="3000" dirty="0">
                <a:solidFill>
                  <a:schemeClr val="tx2"/>
                </a:solidFill>
              </a:rPr>
              <a:t>System Structure</a:t>
            </a:r>
          </a:p>
        </p:txBody>
      </p:sp>
      <p:pic>
        <p:nvPicPr>
          <p:cNvPr id="11" name="Picture 10" descr="A diagram of a company's process&#10;&#10;Description automatically generated">
            <a:extLst>
              <a:ext uri="{FF2B5EF4-FFF2-40B4-BE49-F238E27FC236}">
                <a16:creationId xmlns:a16="http://schemas.microsoft.com/office/drawing/2014/main" id="{C62B7D49-F99A-8948-EA2A-081155E406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72"/>
          <a:stretch/>
        </p:blipFill>
        <p:spPr>
          <a:xfrm>
            <a:off x="3056627" y="764160"/>
            <a:ext cx="5993029" cy="37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85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5326</TotalTime>
  <Words>723</Words>
  <Application>Microsoft Macintosh PowerPoint</Application>
  <PresentationFormat>On-screen Show (16:9)</PresentationFormat>
  <Paragraphs>49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 Display</vt:lpstr>
      <vt:lpstr>Aptos</vt:lpstr>
      <vt:lpstr>Arial</vt:lpstr>
      <vt:lpstr>Office Theme</vt:lpstr>
      <vt:lpstr>Real-Time Stock Market Analysis</vt:lpstr>
      <vt:lpstr>Introduction</vt:lpstr>
      <vt:lpstr>Why is such an app needed? (Or – why is it big data and why do we need Spark and Kafka to implement it?)</vt:lpstr>
      <vt:lpstr>Input Data definition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Neta Werner</cp:lastModifiedBy>
  <cp:revision>6</cp:revision>
  <dcterms:modified xsi:type="dcterms:W3CDTF">2024-08-28T16:45:55Z</dcterms:modified>
</cp:coreProperties>
</file>